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11"/>
  </p:notesMasterIdLst>
  <p:handoutMasterIdLst>
    <p:handoutMasterId r:id="rId12"/>
  </p:handoutMasterIdLst>
  <p:sldIdLst>
    <p:sldId id="303" r:id="rId5"/>
    <p:sldId id="1312" r:id="rId6"/>
    <p:sldId id="1314" r:id="rId7"/>
    <p:sldId id="1315" r:id="rId8"/>
    <p:sldId id="1313" r:id="rId9"/>
    <p:sldId id="1246" r:id="rId10"/>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2B2B2"/>
    <a:srgbClr val="0000FF"/>
    <a:srgbClr val="72AF2F"/>
    <a:srgbClr val="808080"/>
    <a:srgbClr val="FFFFCC"/>
    <a:srgbClr val="C1E442"/>
    <a:srgbClr val="FFFF99"/>
    <a:srgbClr val="C6D254"/>
    <a:srgbClr val="000000"/>
    <a:srgbClr val="5C88D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408" autoAdjust="0"/>
    <p:restoredTop sz="92197" autoAdjust="0"/>
  </p:normalViewPr>
  <p:slideViewPr>
    <p:cSldViewPr snapToGrid="0">
      <p:cViewPr varScale="1">
        <p:scale>
          <a:sx n="100" d="100"/>
          <a:sy n="100" d="100"/>
        </p:scale>
        <p:origin x="317" y="6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278" y="125"/>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5/20/2025</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5/20/2025</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4613128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
        <p:nvSpPr>
          <p:cNvPr id="5" name="Text Box 14">
            <a:extLst>
              <a:ext uri="{FF2B5EF4-FFF2-40B4-BE49-F238E27FC236}">
                <a16:creationId xmlns:a16="http://schemas.microsoft.com/office/drawing/2014/main" id="{84869265-D860-41CA-AFA8-4209B0619A99}"/>
              </a:ext>
            </a:extLst>
          </p:cNvPr>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sz="1200" b="1" kern="1200" dirty="0">
                <a:solidFill>
                  <a:schemeClr val="tx1"/>
                </a:solidFill>
                <a:latin typeface="Arial "/>
                <a:ea typeface="+mn-ea"/>
                <a:cs typeface="Arial" panose="020B0604020202020204" pitchFamily="34" charset="0"/>
              </a:rPr>
              <a:t>3GPP TSG-SA5 Meeting #161</a:t>
            </a:r>
          </a:p>
          <a:p>
            <a:r>
              <a:rPr lang="fi-FI" sz="1200" b="1" kern="1200" dirty="0">
                <a:solidFill>
                  <a:schemeClr val="tx1"/>
                </a:solidFill>
                <a:latin typeface="Arial "/>
                <a:ea typeface="+mn-ea"/>
                <a:cs typeface="Arial" panose="020B0604020202020204" pitchFamily="34" charset="0"/>
              </a:rPr>
              <a:t>Fukuoka, Japan, 19 - 23 May 2025</a:t>
            </a:r>
            <a:endParaRPr lang="sv-SE" altLang="en-US" sz="1200" b="1" kern="1200" dirty="0">
              <a:solidFill>
                <a:schemeClr val="tx1"/>
              </a:solidFill>
              <a:latin typeface="Arial "/>
              <a:ea typeface="+mn-ea"/>
              <a:cs typeface="Arial" panose="020B0604020202020204" pitchFamily="34" charset="0"/>
            </a:endParaRPr>
          </a:p>
        </p:txBody>
      </p:sp>
      <p:sp>
        <p:nvSpPr>
          <p:cNvPr id="6" name="Text Box 13">
            <a:extLst>
              <a:ext uri="{FF2B5EF4-FFF2-40B4-BE49-F238E27FC236}">
                <a16:creationId xmlns:a16="http://schemas.microsoft.com/office/drawing/2014/main" id="{BA8561C5-21F5-40B5-B842-0EAB593BAC94}"/>
              </a:ext>
            </a:extLst>
          </p:cNvPr>
          <p:cNvSpPr txBox="1">
            <a:spLocks noChangeArrowheads="1"/>
          </p:cNvSpPr>
          <p:nvPr userDrawn="1"/>
        </p:nvSpPr>
        <p:spPr bwMode="auto">
          <a:xfrm>
            <a:off x="8262018" y="254593"/>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S5-252207</a:t>
            </a:r>
            <a:endParaRPr lang="en-GB" altLang="en-US" sz="1400" b="1" dirty="0">
              <a:solidFill>
                <a:schemeClr val="bg2"/>
              </a:solidFill>
            </a:endParaRPr>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 Id="rId9" Type="http://schemas.openxmlformats.org/officeDocument/2006/relationships/image" Target="../media/image5.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630172"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767489" y="6423704"/>
            <a:ext cx="7950201" cy="323171"/>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de-DE" sz="1100" b="1" kern="1200" spc="300" dirty="0">
                <a:solidFill>
                  <a:schemeClr val="tx1"/>
                </a:solidFill>
                <a:latin typeface="Arial" panose="020B0604020202020204" pitchFamily="34" charset="0"/>
                <a:ea typeface="+mn-ea"/>
                <a:cs typeface="Arial" panose="020B0604020202020204" pitchFamily="34" charset="0"/>
              </a:rPr>
              <a:t>S5-252207: </a:t>
            </a:r>
            <a:r>
              <a:rPr lang="sv-SE" sz="1100" b="1" kern="1200" spc="300" dirty="0">
                <a:solidFill>
                  <a:schemeClr val="tx1"/>
                </a:solidFill>
                <a:latin typeface="Arial" panose="020B0604020202020204" pitchFamily="34" charset="0"/>
                <a:ea typeface="+mn-ea"/>
                <a:cs typeface="Arial" panose="020B0604020202020204" pitchFamily="34" charset="0"/>
              </a:rPr>
              <a:t>SA5#161, </a:t>
            </a:r>
            <a:r>
              <a:rPr lang="fi-FI" sz="1100" b="1" kern="1200" spc="300" dirty="0">
                <a:solidFill>
                  <a:schemeClr val="tx1"/>
                </a:solidFill>
                <a:latin typeface="Arial" panose="020B0604020202020204" pitchFamily="34" charset="0"/>
                <a:ea typeface="+mn-ea"/>
                <a:cs typeface="Arial" panose="020B0604020202020204" pitchFamily="34" charset="0"/>
              </a:rPr>
              <a:t>Fukuoka, Japan, 19 - 23 May 2025</a:t>
            </a: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2025</a:t>
            </a:r>
          </a:p>
        </p:txBody>
      </p:sp>
      <p:pic>
        <p:nvPicPr>
          <p:cNvPr id="11" name="Picture 13" descr="green2.jpg"/>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7"/>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8"/>
        </a:buBlip>
        <a:defRPr sz="3200">
          <a:solidFill>
            <a:schemeClr val="tx1"/>
          </a:solidFill>
          <a:latin typeface="+mn-lt"/>
        </a:defRPr>
      </a:lvl2pPr>
      <a:lvl3pPr marL="1522413" indent="-303213" algn="l" rtl="0" eaLnBrk="0" fontAlgn="base" hangingPunct="0">
        <a:spcBef>
          <a:spcPct val="20000"/>
        </a:spcBef>
        <a:spcAft>
          <a:spcPct val="0"/>
        </a:spcAft>
        <a:buBlip>
          <a:blip r:embed="rId9"/>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7.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73685" y="3429000"/>
            <a:ext cx="8697009" cy="1192695"/>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altLang="zh-CN" sz="4800" b="1" dirty="0"/>
              <a:t>SA5 meeting calendar</a:t>
            </a:r>
            <a:br>
              <a:rPr lang="en-GB" altLang="zh-CN" sz="4800" b="1" dirty="0"/>
            </a:br>
            <a:br>
              <a:rPr lang="en-GB" altLang="zh-CN" sz="3200" b="1" dirty="0"/>
            </a:br>
            <a:br>
              <a:rPr lang="en-US" sz="4800" dirty="0">
                <a:effectLst>
                  <a:outerShdw blurRad="38100" dist="38100" dir="2700000" algn="tl">
                    <a:srgbClr val="C0C0C0"/>
                  </a:outerShdw>
                </a:effectLst>
                <a:latin typeface="Arial" pitchFamily="34" charset="0"/>
              </a:rPr>
            </a:b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1798027" y="4092113"/>
            <a:ext cx="8872667" cy="1712694"/>
          </a:xfrm>
        </p:spPr>
        <p:txBody>
          <a:bodyPr/>
          <a:lstStyle/>
          <a:p>
            <a:pPr>
              <a:lnSpc>
                <a:spcPct val="80000"/>
              </a:lnSpc>
            </a:pPr>
            <a:r>
              <a:rPr lang="de-DE" altLang="de-DE" sz="2400" dirty="0">
                <a:latin typeface="Arial" charset="0"/>
              </a:rPr>
              <a:t>Zou Lan, SA5 Chair (Huawei)</a:t>
            </a: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CCBA0FCC-F867-4202-823A-96CB778B3645}"/>
              </a:ext>
            </a:extLst>
          </p:cNvPr>
          <p:cNvSpPr>
            <a:spLocks noGrp="1"/>
          </p:cNvSpPr>
          <p:nvPr>
            <p:ph type="title"/>
          </p:nvPr>
        </p:nvSpPr>
        <p:spPr>
          <a:xfrm>
            <a:off x="652463" y="228600"/>
            <a:ext cx="9102725" cy="1143000"/>
          </a:xfrm>
        </p:spPr>
        <p:txBody>
          <a:bodyPr/>
          <a:lstStyle/>
          <a:p>
            <a:r>
              <a:rPr lang="en-US" altLang="zh-CN" dirty="0"/>
              <a:t>3GPP SA &amp; SA5 meeting calendar (2025)</a:t>
            </a:r>
            <a:endParaRPr lang="zh-CN" altLang="en-US" dirty="0"/>
          </a:p>
        </p:txBody>
      </p:sp>
      <p:graphicFrame>
        <p:nvGraphicFramePr>
          <p:cNvPr id="8" name="Table 7">
            <a:extLst>
              <a:ext uri="{FF2B5EF4-FFF2-40B4-BE49-F238E27FC236}">
                <a16:creationId xmlns:a16="http://schemas.microsoft.com/office/drawing/2014/main" id="{4372CFA6-B150-48A8-8616-5C53050DD2CD}"/>
              </a:ext>
            </a:extLst>
          </p:cNvPr>
          <p:cNvGraphicFramePr>
            <a:graphicFrameLocks noGrp="1"/>
          </p:cNvGraphicFramePr>
          <p:nvPr>
            <p:extLst>
              <p:ext uri="{D42A27DB-BD31-4B8C-83A1-F6EECF244321}">
                <p14:modId xmlns:p14="http://schemas.microsoft.com/office/powerpoint/2010/main" val="1140991427"/>
              </p:ext>
            </p:extLst>
          </p:nvPr>
        </p:nvGraphicFramePr>
        <p:xfrm>
          <a:off x="570000" y="1371600"/>
          <a:ext cx="11052000" cy="3932166"/>
        </p:xfrm>
        <a:graphic>
          <a:graphicData uri="http://schemas.openxmlformats.org/drawingml/2006/table">
            <a:tbl>
              <a:tblPr firstRow="1" bandRow="1">
                <a:tableStyleId>{5C22544A-7EE6-4342-B048-85BDC9FD1C3A}</a:tableStyleId>
              </a:tblPr>
              <a:tblGrid>
                <a:gridCol w="1803954">
                  <a:extLst>
                    <a:ext uri="{9D8B030D-6E8A-4147-A177-3AD203B41FA5}">
                      <a16:colId xmlns:a16="http://schemas.microsoft.com/office/drawing/2014/main" val="2472396523"/>
                    </a:ext>
                  </a:extLst>
                </a:gridCol>
                <a:gridCol w="2616846">
                  <a:extLst>
                    <a:ext uri="{9D8B030D-6E8A-4147-A177-3AD203B41FA5}">
                      <a16:colId xmlns:a16="http://schemas.microsoft.com/office/drawing/2014/main" val="906508873"/>
                    </a:ext>
                  </a:extLst>
                </a:gridCol>
                <a:gridCol w="2210400">
                  <a:extLst>
                    <a:ext uri="{9D8B030D-6E8A-4147-A177-3AD203B41FA5}">
                      <a16:colId xmlns:a16="http://schemas.microsoft.com/office/drawing/2014/main" val="520459498"/>
                    </a:ext>
                  </a:extLst>
                </a:gridCol>
                <a:gridCol w="1897008">
                  <a:extLst>
                    <a:ext uri="{9D8B030D-6E8A-4147-A177-3AD203B41FA5}">
                      <a16:colId xmlns:a16="http://schemas.microsoft.com/office/drawing/2014/main" val="2192747670"/>
                    </a:ext>
                  </a:extLst>
                </a:gridCol>
                <a:gridCol w="2523792">
                  <a:extLst>
                    <a:ext uri="{9D8B030D-6E8A-4147-A177-3AD203B41FA5}">
                      <a16:colId xmlns:a16="http://schemas.microsoft.com/office/drawing/2014/main" val="2953444473"/>
                    </a:ext>
                  </a:extLst>
                </a:gridCol>
              </a:tblGrid>
              <a:tr h="641908">
                <a:tc>
                  <a:txBody>
                    <a:bodyPr/>
                    <a:lstStyle/>
                    <a:p>
                      <a:pPr marL="0" algn="ctr" defTabSz="1219170" rtl="0" eaLnBrk="1" fontAlgn="ctr" latinLnBrk="0" hangingPunct="1"/>
                      <a:r>
                        <a:rPr lang="en-US" altLang="zh-CN" sz="1400" b="1" i="0" u="none" strike="noStrike" kern="1200" dirty="0">
                          <a:solidFill>
                            <a:srgbClr val="000000"/>
                          </a:solidFill>
                          <a:effectLst/>
                          <a:latin typeface="Arial" panose="020B0604020202020204" pitchFamily="34" charset="0"/>
                          <a:ea typeface="+mn-ea"/>
                          <a:cs typeface="+mn-cs"/>
                        </a:rPr>
                        <a:t>Meeting info</a:t>
                      </a:r>
                      <a:endParaRPr lang="en-US" sz="1400" b="1" i="0" u="none" strike="noStrike" kern="1200" dirty="0">
                        <a:solidFill>
                          <a:srgbClr val="000000"/>
                        </a:solidFill>
                        <a:effectLst/>
                        <a:latin typeface="Arial" panose="020B0604020202020204" pitchFamily="34" charset="0"/>
                        <a:ea typeface="+mn-ea"/>
                        <a:cs typeface="+mn-cs"/>
                      </a:endParaRPr>
                    </a:p>
                  </a:txBody>
                  <a:tcPr marL="7620" marR="7620" marT="7620" marB="0" anchor="ct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endParaRPr lang="en-US" altLang="zh-CN" sz="1400" b="1" i="0" u="none" strike="noStrike" kern="1200" dirty="0">
                        <a:solidFill>
                          <a:srgbClr val="000000"/>
                        </a:solidFill>
                        <a:effectLst/>
                        <a:latin typeface="Arial" panose="020B0604020202020204" pitchFamily="34" charset="0"/>
                        <a:ea typeface="+mn-ea"/>
                        <a:cs typeface="+mn-cs"/>
                      </a:endParaRPr>
                    </a:p>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1400" b="1" i="0" u="none" strike="noStrike" kern="1200" dirty="0" err="1">
                          <a:solidFill>
                            <a:srgbClr val="000000"/>
                          </a:solidFill>
                          <a:effectLst/>
                          <a:latin typeface="Arial" panose="020B0604020202020204" pitchFamily="34" charset="0"/>
                          <a:ea typeface="+mn-ea"/>
                          <a:cs typeface="+mn-cs"/>
                        </a:rPr>
                        <a:t>DateTime</a:t>
                      </a:r>
                      <a:endParaRPr lang="en-US" altLang="zh-CN" sz="1400" b="1" i="0" u="none" strike="noStrike" kern="1200" dirty="0">
                        <a:solidFill>
                          <a:srgbClr val="000000"/>
                        </a:solidFill>
                        <a:effectLst/>
                        <a:latin typeface="Arial" panose="020B0604020202020204" pitchFamily="34" charset="0"/>
                        <a:ea typeface="+mn-ea"/>
                        <a:cs typeface="+mn-cs"/>
                      </a:endParaRPr>
                    </a:p>
                    <a:p>
                      <a:pPr marL="0" algn="ctr" defTabSz="1219170" rtl="0" eaLnBrk="1" fontAlgn="ctr" latinLnBrk="0" hangingPunct="1"/>
                      <a:endParaRPr lang="en-US" sz="1400" b="1" i="0" u="none" strike="noStrike" kern="1200" dirty="0">
                        <a:solidFill>
                          <a:srgbClr val="000000"/>
                        </a:solidFill>
                        <a:effectLst/>
                        <a:latin typeface="Arial" panose="020B0604020202020204" pitchFamily="34" charset="0"/>
                        <a:ea typeface="+mn-ea"/>
                        <a:cs typeface="+mn-cs"/>
                      </a:endParaRPr>
                    </a:p>
                  </a:txBody>
                  <a:tcPr marL="7620" marR="7620" marT="7620" marB="0" anchor="ctr"/>
                </a:tc>
                <a:tc>
                  <a:txBody>
                    <a:bodyPr/>
                    <a:lstStyle/>
                    <a:p>
                      <a:pPr marL="0" algn="ctr" defTabSz="1219170" rtl="0" eaLnBrk="1" fontAlgn="ctr" latinLnBrk="0" hangingPunct="1"/>
                      <a:r>
                        <a:rPr lang="en-US" sz="1400" b="1" i="0" u="none" strike="noStrike" kern="1200" dirty="0">
                          <a:solidFill>
                            <a:srgbClr val="000000"/>
                          </a:solidFill>
                          <a:effectLst/>
                          <a:latin typeface="Arial" panose="020B0604020202020204" pitchFamily="34" charset="0"/>
                          <a:ea typeface="+mn-ea"/>
                          <a:cs typeface="+mn-cs"/>
                        </a:rPr>
                        <a:t>Location</a:t>
                      </a:r>
                    </a:p>
                  </a:txBody>
                  <a:tcPr marL="7620" marR="7620" marT="7620" marB="0" anchor="ctr"/>
                </a:tc>
                <a:tc>
                  <a:txBody>
                    <a:bodyPr/>
                    <a:lstStyle/>
                    <a:p>
                      <a:pPr marL="0" algn="ctr" defTabSz="1219170" rtl="0" eaLnBrk="1" fontAlgn="ctr" latinLnBrk="0" hangingPunct="1"/>
                      <a:r>
                        <a:rPr lang="en-US" sz="1400" b="1" i="0" u="none" strike="noStrike" kern="1200" dirty="0">
                          <a:solidFill>
                            <a:srgbClr val="000000"/>
                          </a:solidFill>
                          <a:effectLst/>
                          <a:latin typeface="Arial" panose="020B0604020202020204" pitchFamily="34" charset="0"/>
                          <a:ea typeface="+mn-ea"/>
                          <a:cs typeface="+mn-cs"/>
                        </a:rPr>
                        <a:t>Release dates</a:t>
                      </a:r>
                    </a:p>
                  </a:txBody>
                  <a:tcPr marL="7620" marR="7620" marT="7620" marB="0" anchor="ctr"/>
                </a:tc>
                <a:tc>
                  <a:txBody>
                    <a:bodyPr/>
                    <a:lstStyle/>
                    <a:p>
                      <a:pPr marL="0" algn="ctr" defTabSz="1219170" rtl="0" eaLnBrk="1" fontAlgn="ctr" latinLnBrk="0" hangingPunct="1"/>
                      <a:r>
                        <a:rPr lang="en-US" sz="1400" b="1" i="0" u="none" strike="noStrike" kern="1200" dirty="0">
                          <a:solidFill>
                            <a:srgbClr val="000000"/>
                          </a:solidFill>
                          <a:effectLst/>
                          <a:latin typeface="Arial" panose="020B0604020202020204" pitchFamily="34" charset="0"/>
                          <a:ea typeface="+mn-ea"/>
                          <a:cs typeface="+mn-cs"/>
                        </a:rPr>
                        <a:t>Other WGs (potential colocation)</a:t>
                      </a:r>
                    </a:p>
                  </a:txBody>
                  <a:tcPr marL="7620" marR="7620" marT="7620" marB="0" anchor="ctr"/>
                </a:tc>
                <a:extLst>
                  <a:ext uri="{0D108BD9-81ED-4DB2-BD59-A6C34878D82A}">
                    <a16:rowId xmlns:a16="http://schemas.microsoft.com/office/drawing/2014/main" val="257416517"/>
                  </a:ext>
                </a:extLst>
              </a:tr>
              <a:tr h="367524">
                <a:tc>
                  <a:txBody>
                    <a:bodyPr/>
                    <a:lstStyle/>
                    <a:p>
                      <a:pPr algn="ctr"/>
                      <a:r>
                        <a:rPr lang="en-US" altLang="zh-CN" sz="1400" b="1" dirty="0">
                          <a:highlight>
                            <a:srgbClr val="C0C0C0"/>
                          </a:highlight>
                          <a:latin typeface="+mn-lt"/>
                        </a:rPr>
                        <a:t>SA5#159</a:t>
                      </a:r>
                      <a:endParaRPr lang="zh-CN" altLang="en-US" sz="1400" b="1" dirty="0">
                        <a:highlight>
                          <a:srgbClr val="C0C0C0"/>
                        </a:highlight>
                        <a:latin typeface="+mn-lt"/>
                      </a:endParaRPr>
                    </a:p>
                  </a:txBody>
                  <a:tcPr/>
                </a:tc>
                <a:tc>
                  <a:txBody>
                    <a:bodyPr/>
                    <a:lstStyle/>
                    <a:p>
                      <a:pPr marL="0" algn="l" defTabSz="1219170" rtl="0" eaLnBrk="1" latinLnBrk="0" hangingPunct="1"/>
                      <a:r>
                        <a:rPr lang="en-US" altLang="zh-CN" sz="1400" kern="1200" dirty="0">
                          <a:solidFill>
                            <a:schemeClr val="dk1"/>
                          </a:solidFill>
                          <a:highlight>
                            <a:srgbClr val="C0C0C0"/>
                          </a:highlight>
                          <a:latin typeface="+mn-lt"/>
                          <a:ea typeface="+mn-ea"/>
                          <a:cs typeface="+mn-cs"/>
                        </a:rPr>
                        <a:t>17 Feb 2025- 21 Feb 2025 </a:t>
                      </a:r>
                      <a:endParaRPr lang="zh-CN" altLang="en-US" sz="1400" kern="1200" dirty="0">
                        <a:solidFill>
                          <a:schemeClr val="dk1"/>
                        </a:solidFill>
                        <a:highlight>
                          <a:srgbClr val="C0C0C0"/>
                        </a:highlight>
                        <a:latin typeface="+mn-lt"/>
                        <a:ea typeface="+mn-ea"/>
                        <a:cs typeface="+mn-cs"/>
                      </a:endParaRPr>
                    </a:p>
                  </a:txBody>
                  <a:tcPr/>
                </a:tc>
                <a:tc>
                  <a:txBody>
                    <a:bodyPr/>
                    <a:lstStyle/>
                    <a:p>
                      <a:r>
                        <a:rPr lang="en-US" altLang="zh-CN" sz="1400" dirty="0">
                          <a:highlight>
                            <a:srgbClr val="C0C0C0"/>
                          </a:highlight>
                          <a:latin typeface="+mn-lt"/>
                        </a:rPr>
                        <a:t>Sophia Antipolis, FR</a:t>
                      </a:r>
                      <a:endParaRPr lang="zh-CN" altLang="en-US" sz="1400" dirty="0">
                        <a:highlight>
                          <a:srgbClr val="C0C0C0"/>
                        </a:highlight>
                        <a:latin typeface="+mn-lt"/>
                      </a:endParaRPr>
                    </a:p>
                  </a:txBody>
                  <a:tcPr/>
                </a:tc>
                <a:tc>
                  <a:txBody>
                    <a:bodyPr/>
                    <a:lstStyle/>
                    <a:p>
                      <a:r>
                        <a:rPr lang="en-US" altLang="zh-CN" sz="1400" dirty="0">
                          <a:highlight>
                            <a:srgbClr val="C0C0C0"/>
                          </a:highlight>
                          <a:latin typeface="+mn-lt"/>
                        </a:rPr>
                        <a:t>5GA SA5 workshop</a:t>
                      </a:r>
                      <a:endParaRPr lang="zh-CN" altLang="en-US" sz="1400" dirty="0">
                        <a:highlight>
                          <a:srgbClr val="C0C0C0"/>
                        </a:highlight>
                        <a:latin typeface="+mn-lt"/>
                      </a:endParaRPr>
                    </a:p>
                  </a:txBody>
                  <a:tcPr/>
                </a:tc>
                <a:tc>
                  <a:txBody>
                    <a:bodyPr/>
                    <a:lstStyle/>
                    <a:p>
                      <a:endParaRPr lang="zh-CN" altLang="en-US" sz="1400" dirty="0">
                        <a:highlight>
                          <a:srgbClr val="C0C0C0"/>
                        </a:highlight>
                        <a:latin typeface="+mn-lt"/>
                      </a:endParaRPr>
                    </a:p>
                  </a:txBody>
                  <a:tcPr/>
                </a:tc>
                <a:extLst>
                  <a:ext uri="{0D108BD9-81ED-4DB2-BD59-A6C34878D82A}">
                    <a16:rowId xmlns:a16="http://schemas.microsoft.com/office/drawing/2014/main" val="499267761"/>
                  </a:ext>
                </a:extLst>
              </a:tr>
              <a:tr h="367524">
                <a:tc>
                  <a:txBody>
                    <a:bodyPr/>
                    <a:lstStyle/>
                    <a:p>
                      <a:pPr algn="ctr"/>
                      <a:r>
                        <a:rPr lang="en-US" altLang="zh-CN" sz="1400" b="1" dirty="0">
                          <a:highlight>
                            <a:srgbClr val="C0C0C0"/>
                          </a:highlight>
                          <a:latin typeface="+mn-lt"/>
                        </a:rPr>
                        <a:t>SA#107</a:t>
                      </a:r>
                      <a:endParaRPr lang="zh-CN" altLang="en-US" sz="1400" b="1" dirty="0">
                        <a:highlight>
                          <a:srgbClr val="C0C0C0"/>
                        </a:highlight>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highlight>
                            <a:srgbClr val="C0C0C0"/>
                          </a:highlight>
                          <a:latin typeface="+mn-lt"/>
                          <a:ea typeface="+mn-ea"/>
                          <a:cs typeface="+mn-cs"/>
                        </a:rPr>
                        <a:t>10 Mar 2025- 14 Mar 2025</a:t>
                      </a:r>
                      <a:endParaRPr lang="zh-CN" altLang="en-US" sz="1400" kern="1200" dirty="0">
                        <a:solidFill>
                          <a:schemeClr val="dk1"/>
                        </a:solidFill>
                        <a:highlight>
                          <a:srgbClr val="C0C0C0"/>
                        </a:highlight>
                        <a:latin typeface="+mn-lt"/>
                        <a:ea typeface="+mn-ea"/>
                        <a:cs typeface="+mn-cs"/>
                      </a:endParaRPr>
                    </a:p>
                  </a:txBody>
                  <a:tcPr>
                    <a:solidFill>
                      <a:schemeClr val="accent6">
                        <a:lumMod val="40000"/>
                        <a:lumOff val="60000"/>
                      </a:schemeClr>
                    </a:solidFill>
                  </a:tcPr>
                </a:tc>
                <a:tc>
                  <a:txBody>
                    <a:bodyPr/>
                    <a:lstStyle/>
                    <a:p>
                      <a:r>
                        <a:rPr lang="en-US" altLang="zh-CN" sz="1400" dirty="0">
                          <a:highlight>
                            <a:srgbClr val="C0C0C0"/>
                          </a:highlight>
                          <a:latin typeface="+mn-lt"/>
                        </a:rPr>
                        <a:t>Incheon, South Korea</a:t>
                      </a:r>
                      <a:endParaRPr lang="zh-CN" altLang="en-US" sz="1400" dirty="0">
                        <a:highlight>
                          <a:srgbClr val="C0C0C0"/>
                        </a:highlight>
                        <a:latin typeface="+mn-lt"/>
                      </a:endParaRPr>
                    </a:p>
                  </a:txBody>
                  <a:tcPr>
                    <a:solidFill>
                      <a:schemeClr val="accent6">
                        <a:lumMod val="40000"/>
                        <a:lumOff val="60000"/>
                      </a:schemeClr>
                    </a:solidFill>
                  </a:tcPr>
                </a:tc>
                <a:tc>
                  <a:txBody>
                    <a:bodyPr/>
                    <a:lstStyle/>
                    <a:p>
                      <a:r>
                        <a:rPr lang="en-US" altLang="zh-CN" sz="1400" dirty="0">
                          <a:highlight>
                            <a:srgbClr val="C0C0C0"/>
                          </a:highlight>
                          <a:latin typeface="+mn-lt"/>
                        </a:rPr>
                        <a:t>6G workshop</a:t>
                      </a:r>
                      <a:endParaRPr lang="zh-CN" altLang="en-US" sz="1400" dirty="0">
                        <a:highlight>
                          <a:srgbClr val="C0C0C0"/>
                        </a:highlight>
                        <a:latin typeface="+mn-lt"/>
                      </a:endParaRPr>
                    </a:p>
                  </a:txBody>
                  <a:tcPr>
                    <a:solidFill>
                      <a:schemeClr val="accent6">
                        <a:lumMod val="40000"/>
                        <a:lumOff val="60000"/>
                      </a:schemeClr>
                    </a:solidFill>
                  </a:tcPr>
                </a:tc>
                <a:tc>
                  <a:txBody>
                    <a:bodyPr/>
                    <a:lstStyle/>
                    <a:p>
                      <a:endParaRPr lang="zh-CN" altLang="en-US" sz="1400" dirty="0">
                        <a:highlight>
                          <a:srgbClr val="C0C0C0"/>
                        </a:highlight>
                        <a:latin typeface="+mn-lt"/>
                      </a:endParaRPr>
                    </a:p>
                  </a:txBody>
                  <a:tcPr>
                    <a:solidFill>
                      <a:schemeClr val="accent6">
                        <a:lumMod val="40000"/>
                        <a:lumOff val="60000"/>
                      </a:schemeClr>
                    </a:solidFill>
                  </a:tcPr>
                </a:tc>
                <a:extLst>
                  <a:ext uri="{0D108BD9-81ED-4DB2-BD59-A6C34878D82A}">
                    <a16:rowId xmlns:a16="http://schemas.microsoft.com/office/drawing/2014/main" val="1858617913"/>
                  </a:ext>
                </a:extLst>
              </a:tr>
              <a:tr h="302074">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highlight>
                            <a:srgbClr val="C0C0C0"/>
                          </a:highlight>
                          <a:latin typeface="+mn-lt"/>
                        </a:rPr>
                        <a:t>SA5#160</a:t>
                      </a:r>
                      <a:endParaRPr lang="zh-CN" altLang="en-US" sz="1400" b="1" dirty="0">
                        <a:highlight>
                          <a:srgbClr val="C0C0C0"/>
                        </a:highlight>
                        <a:latin typeface="+mn-lt"/>
                      </a:endParaRPr>
                    </a:p>
                  </a:txBody>
                  <a:tcPr/>
                </a:tc>
                <a:tc>
                  <a:txBody>
                    <a:bodyPr/>
                    <a:lstStyle/>
                    <a:p>
                      <a:pPr marL="0" algn="l" defTabSz="1219170" rtl="0" eaLnBrk="1" latinLnBrk="0" hangingPunct="1"/>
                      <a:r>
                        <a:rPr lang="en-US" altLang="zh-CN" sz="1400" kern="1200" dirty="0">
                          <a:solidFill>
                            <a:schemeClr val="dk1"/>
                          </a:solidFill>
                          <a:highlight>
                            <a:srgbClr val="C0C0C0"/>
                          </a:highlight>
                          <a:latin typeface="+mn-lt"/>
                          <a:ea typeface="+mn-ea"/>
                          <a:cs typeface="+mn-cs"/>
                        </a:rPr>
                        <a:t>07 Apr 2025- 11 Apr 2025</a:t>
                      </a:r>
                      <a:endParaRPr lang="zh-CN" altLang="en-US" sz="1400" kern="1200" dirty="0">
                        <a:solidFill>
                          <a:schemeClr val="dk1"/>
                        </a:solidFill>
                        <a:highlight>
                          <a:srgbClr val="C0C0C0"/>
                        </a:highlight>
                        <a:latin typeface="+mn-lt"/>
                        <a:ea typeface="+mn-ea"/>
                        <a:cs typeface="+mn-cs"/>
                      </a:endParaRPr>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dirty="0">
                          <a:highlight>
                            <a:srgbClr val="C0C0C0"/>
                          </a:highlight>
                          <a:latin typeface="+mn-lt"/>
                        </a:rPr>
                        <a:t>Goteborg, SE</a:t>
                      </a:r>
                      <a:endParaRPr lang="zh-CN" altLang="en-US" sz="1400" dirty="0">
                        <a:highlight>
                          <a:srgbClr val="C0C0C0"/>
                        </a:highlight>
                        <a:latin typeface="+mn-lt"/>
                      </a:endParaRPr>
                    </a:p>
                  </a:txBody>
                  <a:tcPr/>
                </a:tc>
                <a:tc>
                  <a:txBody>
                    <a:bodyPr/>
                    <a:lstStyle/>
                    <a:p>
                      <a:endParaRPr lang="zh-CN" altLang="en-US" sz="1400" dirty="0">
                        <a:highlight>
                          <a:srgbClr val="C0C0C0"/>
                        </a:highlight>
                        <a:latin typeface="+mn-lt"/>
                      </a:endParaRPr>
                    </a:p>
                  </a:txBody>
                  <a:tcPr/>
                </a:tc>
                <a:tc>
                  <a:txBody>
                    <a:bodyPr/>
                    <a:lstStyle/>
                    <a:p>
                      <a:r>
                        <a:rPr lang="en-US" altLang="zh-CN" sz="1400" dirty="0">
                          <a:highlight>
                            <a:srgbClr val="C0C0C0"/>
                          </a:highlight>
                          <a:latin typeface="+mn-lt"/>
                        </a:rPr>
                        <a:t>SA2/3/4/5/6</a:t>
                      </a:r>
                      <a:endParaRPr lang="zh-CN" altLang="en-US" sz="1400" dirty="0">
                        <a:highlight>
                          <a:srgbClr val="C0C0C0"/>
                        </a:highlight>
                        <a:latin typeface="+mn-lt"/>
                      </a:endParaRPr>
                    </a:p>
                  </a:txBody>
                  <a:tcPr/>
                </a:tc>
                <a:extLst>
                  <a:ext uri="{0D108BD9-81ED-4DB2-BD59-A6C34878D82A}">
                    <a16:rowId xmlns:a16="http://schemas.microsoft.com/office/drawing/2014/main" val="3103087858"/>
                  </a:ext>
                </a:extLst>
              </a:tr>
              <a:tr h="302074">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SA5#161</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19 May 2025- 23 May 2025</a:t>
                      </a:r>
                      <a:endParaRPr lang="zh-CN" altLang="en-US" sz="1400" kern="1200" dirty="0">
                        <a:solidFill>
                          <a:schemeClr val="dk1"/>
                        </a:solidFill>
                        <a:latin typeface="+mn-lt"/>
                        <a:ea typeface="+mn-ea"/>
                        <a:cs typeface="+mn-cs"/>
                      </a:endParaRPr>
                    </a:p>
                  </a:txBody>
                  <a:tcPr/>
                </a:tc>
                <a:tc>
                  <a:txBody>
                    <a:bodyPr/>
                    <a:lstStyle/>
                    <a:p>
                      <a:r>
                        <a:rPr lang="en-US" altLang="zh-CN" sz="1400" dirty="0">
                          <a:latin typeface="+mn-lt"/>
                        </a:rPr>
                        <a:t>Fukuoka, Japan</a:t>
                      </a:r>
                      <a:endParaRPr lang="zh-CN" altLang="en-US" sz="1400" dirty="0">
                        <a:latin typeface="+mn-lt"/>
                      </a:endParaRPr>
                    </a:p>
                  </a:txBody>
                  <a:tcPr/>
                </a:tc>
                <a:tc>
                  <a:txBody>
                    <a:bodyPr/>
                    <a:lstStyle/>
                    <a:p>
                      <a:endParaRPr lang="zh-CN" altLang="en-US" sz="1400">
                        <a:latin typeface="+mn-lt"/>
                      </a:endParaRPr>
                    </a:p>
                  </a:txBody>
                  <a:tcPr/>
                </a:tc>
                <a:tc>
                  <a:txBody>
                    <a:bodyPr/>
                    <a:lstStyle/>
                    <a:p>
                      <a:r>
                        <a:rPr lang="en-US" altLang="zh-CN" sz="1400" dirty="0">
                          <a:latin typeface="+mn-lt"/>
                        </a:rPr>
                        <a:t>SA WGs</a:t>
                      </a:r>
                      <a:endParaRPr lang="zh-CN" altLang="en-US" sz="1400" dirty="0">
                        <a:latin typeface="+mn-lt"/>
                      </a:endParaRPr>
                    </a:p>
                  </a:txBody>
                  <a:tcPr/>
                </a:tc>
                <a:extLst>
                  <a:ext uri="{0D108BD9-81ED-4DB2-BD59-A6C34878D82A}">
                    <a16:rowId xmlns:a16="http://schemas.microsoft.com/office/drawing/2014/main" val="4082371747"/>
                  </a:ext>
                </a:extLst>
              </a:tr>
              <a:tr h="302074">
                <a:tc>
                  <a:txBody>
                    <a:bodyPr/>
                    <a:lstStyle/>
                    <a:p>
                      <a:pPr algn="ctr"/>
                      <a:r>
                        <a:rPr lang="en-US" altLang="zh-CN" sz="1400" b="1" dirty="0">
                          <a:latin typeface="+mn-lt"/>
                        </a:rPr>
                        <a:t>SA#108</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09 Jun 2025- 13 Jun 2025</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r>
                        <a:rPr lang="en-US" altLang="zh-CN" sz="1400" dirty="0">
                          <a:latin typeface="+mn-lt"/>
                        </a:rPr>
                        <a:t>Prague, Czech Republic</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2383619715"/>
                  </a:ext>
                </a:extLst>
              </a:tr>
              <a:tr h="30347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SA5#162</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25 Aug 2025- 29 Aug 2025 </a:t>
                      </a:r>
                      <a:endParaRPr lang="zh-CN" altLang="en-US" sz="1400" kern="1200" dirty="0">
                        <a:solidFill>
                          <a:schemeClr val="dk1"/>
                        </a:solidFill>
                        <a:latin typeface="+mn-lt"/>
                        <a:ea typeface="+mn-ea"/>
                        <a:cs typeface="+mn-cs"/>
                      </a:endParaRPr>
                    </a:p>
                  </a:txBody>
                  <a:tcPr/>
                </a:tc>
                <a:tc>
                  <a:txBody>
                    <a:bodyPr/>
                    <a:lstStyle/>
                    <a:p>
                      <a:r>
                        <a:rPr lang="en-US" altLang="zh-CN" sz="1400" dirty="0">
                          <a:latin typeface="+mn-lt"/>
                        </a:rPr>
                        <a:t>Goteborg, SE</a:t>
                      </a:r>
                      <a:endParaRPr lang="zh-CN" altLang="en-US" sz="1400" dirty="0">
                        <a:latin typeface="+mn-lt"/>
                      </a:endParaRPr>
                    </a:p>
                  </a:txBody>
                  <a:tcPr/>
                </a:tc>
                <a:tc>
                  <a:txBody>
                    <a:bodyPr/>
                    <a:lstStyle/>
                    <a:p>
                      <a:endParaRPr lang="zh-CN" altLang="en-US" sz="1400" dirty="0">
                        <a:latin typeface="+mn-lt"/>
                      </a:endParaRPr>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dirty="0">
                          <a:latin typeface="+mn-lt"/>
                        </a:rPr>
                        <a:t>SA WGs/CT WGs</a:t>
                      </a:r>
                      <a:endParaRPr lang="zh-CN" altLang="en-US" sz="1400" dirty="0">
                        <a:latin typeface="+mn-lt"/>
                      </a:endParaRPr>
                    </a:p>
                  </a:txBody>
                  <a:tcPr/>
                </a:tc>
                <a:extLst>
                  <a:ext uri="{0D108BD9-81ED-4DB2-BD59-A6C34878D82A}">
                    <a16:rowId xmlns:a16="http://schemas.microsoft.com/office/drawing/2014/main" val="294041893"/>
                  </a:ext>
                </a:extLst>
              </a:tr>
              <a:tr h="306832">
                <a:tc>
                  <a:txBody>
                    <a:bodyPr/>
                    <a:lstStyle/>
                    <a:p>
                      <a:pPr algn="ctr"/>
                      <a:r>
                        <a:rPr lang="en-US" altLang="zh-CN" sz="1400" b="1" dirty="0">
                          <a:latin typeface="+mn-lt"/>
                        </a:rPr>
                        <a:t>SA#109</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15 Sep 2025- 19 Sep 2025</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r>
                        <a:rPr lang="en-US" altLang="zh-CN" sz="1400" dirty="0">
                          <a:latin typeface="+mn-lt"/>
                        </a:rPr>
                        <a:t>China</a:t>
                      </a:r>
                      <a:endParaRPr lang="zh-CN" altLang="en-US" sz="1400" dirty="0">
                        <a:latin typeface="+mn-lt"/>
                      </a:endParaRPr>
                    </a:p>
                  </a:txBody>
                  <a:tcPr>
                    <a:solidFill>
                      <a:schemeClr val="accent6">
                        <a:lumMod val="40000"/>
                        <a:lumOff val="60000"/>
                      </a:schemeClr>
                    </a:solidFill>
                  </a:tcPr>
                </a:tc>
                <a:tc>
                  <a:txBody>
                    <a:bodyPr/>
                    <a:lstStyle/>
                    <a:p>
                      <a:r>
                        <a:rPr lang="en-US" altLang="zh-CN" sz="1400" dirty="0">
                          <a:latin typeface="+mn-lt"/>
                        </a:rPr>
                        <a:t>Rel-19 freeze</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3989188346"/>
                  </a:ext>
                </a:extLst>
              </a:tr>
              <a:tr h="336402">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SA5#163</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13 Oct 2025- 17 Oct 2025</a:t>
                      </a:r>
                      <a:endParaRPr lang="zh-CN" altLang="en-US" sz="1400" kern="1200" dirty="0">
                        <a:solidFill>
                          <a:schemeClr val="dk1"/>
                        </a:solidFill>
                        <a:latin typeface="+mn-lt"/>
                        <a:ea typeface="+mn-ea"/>
                        <a:cs typeface="+mn-cs"/>
                      </a:endParaRPr>
                    </a:p>
                  </a:txBody>
                  <a:tcPr/>
                </a:tc>
                <a:tc>
                  <a:txBody>
                    <a:bodyPr/>
                    <a:lstStyle/>
                    <a:p>
                      <a:r>
                        <a:rPr lang="en-US" altLang="zh-CN" sz="1400" dirty="0">
                          <a:latin typeface="+mn-lt"/>
                        </a:rPr>
                        <a:t>China</a:t>
                      </a:r>
                      <a:endParaRPr lang="zh-CN" altLang="en-US" sz="1400" dirty="0">
                        <a:latin typeface="+mn-lt"/>
                      </a:endParaRPr>
                    </a:p>
                  </a:txBody>
                  <a:tcPr/>
                </a:tc>
                <a:tc>
                  <a:txBody>
                    <a:bodyPr/>
                    <a:lstStyle/>
                    <a:p>
                      <a:endParaRPr lang="zh-CN" altLang="en-US" sz="1400">
                        <a:latin typeface="+mn-lt"/>
                      </a:endParaRPr>
                    </a:p>
                  </a:txBody>
                  <a:tcPr/>
                </a:tc>
                <a:tc>
                  <a:txBody>
                    <a:bodyPr/>
                    <a:lstStyle/>
                    <a:p>
                      <a:r>
                        <a:rPr lang="en-US" altLang="zh-CN" sz="1400" dirty="0">
                          <a:latin typeface="+mn-lt"/>
                        </a:rPr>
                        <a:t>SA2/3/4/5/6 and CT1/3/4 WGs</a:t>
                      </a:r>
                      <a:endParaRPr lang="zh-CN" altLang="en-US" sz="1400" dirty="0">
                        <a:latin typeface="+mn-lt"/>
                      </a:endParaRPr>
                    </a:p>
                  </a:txBody>
                  <a:tcPr/>
                </a:tc>
                <a:extLst>
                  <a:ext uri="{0D108BD9-81ED-4DB2-BD59-A6C34878D82A}">
                    <a16:rowId xmlns:a16="http://schemas.microsoft.com/office/drawing/2014/main" val="882707792"/>
                  </a:ext>
                </a:extLst>
              </a:tr>
              <a:tr h="319460">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SA5#164</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17 Nov 2025- 21 Nov 2025</a:t>
                      </a:r>
                      <a:endParaRPr lang="zh-CN" altLang="en-US" sz="1400" kern="1200" dirty="0">
                        <a:solidFill>
                          <a:schemeClr val="dk1"/>
                        </a:solidFill>
                        <a:latin typeface="+mn-lt"/>
                        <a:ea typeface="+mn-ea"/>
                        <a:cs typeface="+mn-cs"/>
                      </a:endParaRPr>
                    </a:p>
                  </a:txBody>
                  <a:tcPr/>
                </a:tc>
                <a:tc>
                  <a:txBody>
                    <a:bodyPr/>
                    <a:lstStyle/>
                    <a:p>
                      <a:r>
                        <a:rPr lang="en-US" altLang="zh-CN" sz="1400" dirty="0">
                          <a:latin typeface="+mn-lt"/>
                        </a:rPr>
                        <a:t>DALLAS, TEXAS</a:t>
                      </a:r>
                      <a:endParaRPr lang="zh-CN" altLang="en-US" sz="1400" dirty="0">
                        <a:latin typeface="+mn-lt"/>
                      </a:endParaRPr>
                    </a:p>
                  </a:txBody>
                  <a:tcPr/>
                </a:tc>
                <a:tc>
                  <a:txBody>
                    <a:bodyPr/>
                    <a:lstStyle/>
                    <a:p>
                      <a:endParaRPr lang="zh-CN" altLang="en-US" sz="1400">
                        <a:latin typeface="+mn-lt"/>
                      </a:endParaRPr>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dirty="0">
                          <a:latin typeface="+mn-lt"/>
                        </a:rPr>
                        <a:t>CT WGs, SA WGs, RAN WGs</a:t>
                      </a:r>
                      <a:endParaRPr lang="zh-CN" altLang="en-US" sz="1400" dirty="0">
                        <a:latin typeface="+mn-lt"/>
                      </a:endParaRPr>
                    </a:p>
                  </a:txBody>
                  <a:tcPr/>
                </a:tc>
                <a:extLst>
                  <a:ext uri="{0D108BD9-81ED-4DB2-BD59-A6C34878D82A}">
                    <a16:rowId xmlns:a16="http://schemas.microsoft.com/office/drawing/2014/main" val="3748246202"/>
                  </a:ext>
                </a:extLst>
              </a:tr>
              <a:tr h="367524">
                <a:tc>
                  <a:txBody>
                    <a:bodyPr/>
                    <a:lstStyle/>
                    <a:p>
                      <a:pPr algn="ctr"/>
                      <a:r>
                        <a:rPr lang="en-US" altLang="zh-CN" sz="1400" b="1" dirty="0">
                          <a:latin typeface="+mn-lt"/>
                        </a:rPr>
                        <a:t>SA#110</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08 Dec 2025- 12 Dec 2025</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r>
                        <a:rPr lang="en-US" altLang="zh-CN" sz="1400" dirty="0">
                          <a:latin typeface="+mn-lt"/>
                        </a:rPr>
                        <a:t>BALTIMORE, MARYLAND</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407635465"/>
                  </a:ext>
                </a:extLst>
              </a:tr>
            </a:tbl>
          </a:graphicData>
        </a:graphic>
      </p:graphicFrame>
      <p:sp>
        <p:nvSpPr>
          <p:cNvPr id="9" name="Rectangle 8">
            <a:extLst>
              <a:ext uri="{FF2B5EF4-FFF2-40B4-BE49-F238E27FC236}">
                <a16:creationId xmlns:a16="http://schemas.microsoft.com/office/drawing/2014/main" id="{298209A6-B80F-42C3-87C2-B85AF97D5622}"/>
              </a:ext>
            </a:extLst>
          </p:cNvPr>
          <p:cNvSpPr/>
          <p:nvPr/>
        </p:nvSpPr>
        <p:spPr>
          <a:xfrm>
            <a:off x="457176" y="5349486"/>
            <a:ext cx="11277648" cy="1077218"/>
          </a:xfrm>
          <a:prstGeom prst="rect">
            <a:avLst/>
          </a:prstGeom>
        </p:spPr>
        <p:txBody>
          <a:bodyPr wrap="square">
            <a:spAutoFit/>
          </a:bodyPr>
          <a:lstStyle/>
          <a:p>
            <a:pPr marL="381000" indent="-379413">
              <a:spcBef>
                <a:spcPct val="20000"/>
              </a:spcBef>
              <a:buClr>
                <a:srgbClr val="C00000"/>
              </a:buClr>
              <a:buBlip>
                <a:blip r:embed="rId2"/>
              </a:buBlip>
            </a:pPr>
            <a:r>
              <a:rPr lang="en-US" altLang="en-US" sz="2000" kern="0" dirty="0">
                <a:solidFill>
                  <a:prstClr val="black"/>
                </a:solidFill>
                <a:latin typeface="Calibri"/>
              </a:rPr>
              <a:t>6 f2f SA5 meeting planned in 2025</a:t>
            </a:r>
          </a:p>
          <a:p>
            <a:pPr marL="381000" indent="-379413">
              <a:spcBef>
                <a:spcPct val="20000"/>
              </a:spcBef>
              <a:buClr>
                <a:srgbClr val="C00000"/>
              </a:buClr>
              <a:buBlip>
                <a:blip r:embed="rId2"/>
              </a:buBlip>
            </a:pPr>
            <a:r>
              <a:rPr lang="en-US" altLang="en-US" sz="2000" kern="0" dirty="0">
                <a:solidFill>
                  <a:prstClr val="black"/>
                </a:solidFill>
                <a:latin typeface="Calibri"/>
              </a:rPr>
              <a:t>This slide is only for information, please book your hotel/flight after you received official meeting invitation</a:t>
            </a:r>
          </a:p>
        </p:txBody>
      </p:sp>
    </p:spTree>
    <p:extLst>
      <p:ext uri="{BB962C8B-B14F-4D97-AF65-F5344CB8AC3E}">
        <p14:creationId xmlns:p14="http://schemas.microsoft.com/office/powerpoint/2010/main" val="107344589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5EBBB53-9B33-4777-9115-647F72E174FE}"/>
              </a:ext>
            </a:extLst>
          </p:cNvPr>
          <p:cNvSpPr/>
          <p:nvPr/>
        </p:nvSpPr>
        <p:spPr>
          <a:xfrm>
            <a:off x="493776" y="5463853"/>
            <a:ext cx="11622023" cy="701731"/>
          </a:xfrm>
          <a:prstGeom prst="rect">
            <a:avLst/>
          </a:prstGeom>
        </p:spPr>
        <p:txBody>
          <a:bodyPr wrap="square">
            <a:spAutoFit/>
          </a:bodyPr>
          <a:lstStyle/>
          <a:p>
            <a:pPr marL="381000" indent="-379413">
              <a:spcBef>
                <a:spcPct val="20000"/>
              </a:spcBef>
              <a:buClr>
                <a:srgbClr val="C00000"/>
              </a:buClr>
              <a:buBlip>
                <a:blip r:embed="rId2"/>
              </a:buBlip>
            </a:pPr>
            <a:r>
              <a:rPr lang="en-US" altLang="en-US" sz="1800" kern="0" dirty="0">
                <a:solidFill>
                  <a:prstClr val="black"/>
                </a:solidFill>
                <a:latin typeface="Calibri"/>
              </a:rPr>
              <a:t>6 f2f SA5 meeting planned in 2026,</a:t>
            </a:r>
            <a:r>
              <a:rPr lang="en-US" altLang="en-US" sz="1800" kern="0" dirty="0">
                <a:highlight>
                  <a:srgbClr val="00FFFF"/>
                </a:highlight>
                <a:latin typeface="Calibri"/>
              </a:rPr>
              <a:t> SA5 meetings </a:t>
            </a:r>
            <a:r>
              <a:rPr lang="en-US" altLang="en-US" sz="1800" kern="0" dirty="0">
                <a:solidFill>
                  <a:prstClr val="black"/>
                </a:solidFill>
                <a:highlight>
                  <a:srgbClr val="00FFFF"/>
                </a:highlight>
                <a:latin typeface="Calibri"/>
              </a:rPr>
              <a:t>to be collocated with other SA WG as much as possible</a:t>
            </a:r>
            <a:r>
              <a:rPr lang="en-US" altLang="en-US" sz="1800" kern="0" dirty="0">
                <a:solidFill>
                  <a:prstClr val="black"/>
                </a:solidFill>
                <a:latin typeface="Calibri"/>
              </a:rPr>
              <a:t>.</a:t>
            </a:r>
          </a:p>
          <a:p>
            <a:pPr marL="381000" indent="-379413">
              <a:spcBef>
                <a:spcPct val="20000"/>
              </a:spcBef>
              <a:buClr>
                <a:srgbClr val="C00000"/>
              </a:buClr>
              <a:buBlip>
                <a:blip r:embed="rId2"/>
              </a:buBlip>
            </a:pPr>
            <a:r>
              <a:rPr lang="en-US" altLang="en-US" sz="1800" kern="0" dirty="0">
                <a:solidFill>
                  <a:prstClr val="black"/>
                </a:solidFill>
                <a:latin typeface="Calibri"/>
              </a:rPr>
              <a:t>This slide is only for information, please book your hotel/flight after you received official meeting invitation</a:t>
            </a:r>
          </a:p>
        </p:txBody>
      </p:sp>
      <p:sp>
        <p:nvSpPr>
          <p:cNvPr id="7" name="TextBox 6">
            <a:extLst>
              <a:ext uri="{FF2B5EF4-FFF2-40B4-BE49-F238E27FC236}">
                <a16:creationId xmlns:a16="http://schemas.microsoft.com/office/drawing/2014/main" id="{9A885C84-341C-4314-B227-C6BA7B41ED59}"/>
              </a:ext>
            </a:extLst>
          </p:cNvPr>
          <p:cNvSpPr txBox="1"/>
          <p:nvPr/>
        </p:nvSpPr>
        <p:spPr>
          <a:xfrm>
            <a:off x="8624947" y="6145836"/>
            <a:ext cx="3073277" cy="292388"/>
          </a:xfrm>
          <a:prstGeom prst="rect">
            <a:avLst/>
          </a:prstGeom>
          <a:noFill/>
        </p:spPr>
        <p:txBody>
          <a:bodyPr wrap="none" rtlCol="0">
            <a:spAutoFit/>
          </a:bodyPr>
          <a:lstStyle/>
          <a:p>
            <a:r>
              <a:rPr lang="en-US" altLang="zh-CN" dirty="0"/>
              <a:t>Reference: confirmed </a:t>
            </a:r>
            <a:r>
              <a:rPr lang="en-US" altLang="zh-CN" dirty="0" err="1"/>
              <a:t>tdoc</a:t>
            </a:r>
            <a:r>
              <a:rPr lang="en-US" altLang="zh-CN" dirty="0"/>
              <a:t> from MHPG</a:t>
            </a:r>
            <a:endParaRPr lang="zh-CN" altLang="en-US" dirty="0"/>
          </a:p>
        </p:txBody>
      </p:sp>
      <p:graphicFrame>
        <p:nvGraphicFramePr>
          <p:cNvPr id="9" name="Table 8">
            <a:extLst>
              <a:ext uri="{FF2B5EF4-FFF2-40B4-BE49-F238E27FC236}">
                <a16:creationId xmlns:a16="http://schemas.microsoft.com/office/drawing/2014/main" id="{A136CB0E-F29C-410E-BCA4-BD3FECF0105A}"/>
              </a:ext>
            </a:extLst>
          </p:cNvPr>
          <p:cNvGraphicFramePr>
            <a:graphicFrameLocks noGrp="1"/>
          </p:cNvGraphicFramePr>
          <p:nvPr>
            <p:extLst>
              <p:ext uri="{D42A27DB-BD31-4B8C-83A1-F6EECF244321}">
                <p14:modId xmlns:p14="http://schemas.microsoft.com/office/powerpoint/2010/main" val="970280189"/>
              </p:ext>
            </p:extLst>
          </p:nvPr>
        </p:nvGraphicFramePr>
        <p:xfrm>
          <a:off x="570000" y="1371600"/>
          <a:ext cx="11052000" cy="3777430"/>
        </p:xfrm>
        <a:graphic>
          <a:graphicData uri="http://schemas.openxmlformats.org/drawingml/2006/table">
            <a:tbl>
              <a:tblPr firstRow="1" bandRow="1">
                <a:tableStyleId>{5C22544A-7EE6-4342-B048-85BDC9FD1C3A}</a:tableStyleId>
              </a:tblPr>
              <a:tblGrid>
                <a:gridCol w="1803954">
                  <a:extLst>
                    <a:ext uri="{9D8B030D-6E8A-4147-A177-3AD203B41FA5}">
                      <a16:colId xmlns:a16="http://schemas.microsoft.com/office/drawing/2014/main" val="2472396523"/>
                    </a:ext>
                  </a:extLst>
                </a:gridCol>
                <a:gridCol w="2616846">
                  <a:extLst>
                    <a:ext uri="{9D8B030D-6E8A-4147-A177-3AD203B41FA5}">
                      <a16:colId xmlns:a16="http://schemas.microsoft.com/office/drawing/2014/main" val="906508873"/>
                    </a:ext>
                  </a:extLst>
                </a:gridCol>
                <a:gridCol w="2210400">
                  <a:extLst>
                    <a:ext uri="{9D8B030D-6E8A-4147-A177-3AD203B41FA5}">
                      <a16:colId xmlns:a16="http://schemas.microsoft.com/office/drawing/2014/main" val="520459498"/>
                    </a:ext>
                  </a:extLst>
                </a:gridCol>
                <a:gridCol w="1897008">
                  <a:extLst>
                    <a:ext uri="{9D8B030D-6E8A-4147-A177-3AD203B41FA5}">
                      <a16:colId xmlns:a16="http://schemas.microsoft.com/office/drawing/2014/main" val="2192747670"/>
                    </a:ext>
                  </a:extLst>
                </a:gridCol>
                <a:gridCol w="2523792">
                  <a:extLst>
                    <a:ext uri="{9D8B030D-6E8A-4147-A177-3AD203B41FA5}">
                      <a16:colId xmlns:a16="http://schemas.microsoft.com/office/drawing/2014/main" val="2953444473"/>
                    </a:ext>
                  </a:extLst>
                </a:gridCol>
              </a:tblGrid>
              <a:tr h="560906">
                <a:tc>
                  <a:txBody>
                    <a:bodyPr/>
                    <a:lstStyle/>
                    <a:p>
                      <a:pPr marL="0" algn="ctr" defTabSz="1219170" rtl="0" eaLnBrk="1" fontAlgn="ctr" latinLnBrk="0" hangingPunct="1"/>
                      <a:r>
                        <a:rPr lang="en-US" altLang="zh-CN" sz="1400" b="1" i="0" u="none" strike="noStrike" kern="1200" dirty="0">
                          <a:solidFill>
                            <a:srgbClr val="000000"/>
                          </a:solidFill>
                          <a:effectLst/>
                          <a:latin typeface="Arial" panose="020B0604020202020204" pitchFamily="34" charset="0"/>
                          <a:ea typeface="+mn-ea"/>
                          <a:cs typeface="+mn-cs"/>
                        </a:rPr>
                        <a:t>Meeting info</a:t>
                      </a:r>
                      <a:endParaRPr lang="en-US" sz="1400" b="1" i="0" u="none" strike="noStrike" kern="1200" dirty="0">
                        <a:solidFill>
                          <a:srgbClr val="000000"/>
                        </a:solidFill>
                        <a:effectLst/>
                        <a:latin typeface="Arial" panose="020B0604020202020204" pitchFamily="34" charset="0"/>
                        <a:ea typeface="+mn-ea"/>
                        <a:cs typeface="+mn-cs"/>
                      </a:endParaRPr>
                    </a:p>
                  </a:txBody>
                  <a:tcPr marL="7620" marR="7620" marT="7620" marB="0" anchor="ct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endParaRPr lang="en-US" altLang="zh-CN" sz="1400" b="1" i="0" u="none" strike="noStrike" kern="1200" dirty="0">
                        <a:solidFill>
                          <a:srgbClr val="000000"/>
                        </a:solidFill>
                        <a:effectLst/>
                        <a:latin typeface="Arial" panose="020B0604020202020204" pitchFamily="34" charset="0"/>
                        <a:ea typeface="+mn-ea"/>
                        <a:cs typeface="+mn-cs"/>
                      </a:endParaRPr>
                    </a:p>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1400" b="1" i="0" u="none" strike="noStrike" kern="1200" dirty="0" err="1">
                          <a:solidFill>
                            <a:srgbClr val="000000"/>
                          </a:solidFill>
                          <a:effectLst/>
                          <a:latin typeface="Arial" panose="020B0604020202020204" pitchFamily="34" charset="0"/>
                          <a:ea typeface="+mn-ea"/>
                          <a:cs typeface="+mn-cs"/>
                        </a:rPr>
                        <a:t>DateTime</a:t>
                      </a:r>
                      <a:endParaRPr lang="en-US" altLang="zh-CN" sz="1400" b="1" i="0" u="none" strike="noStrike" kern="1200" dirty="0">
                        <a:solidFill>
                          <a:srgbClr val="000000"/>
                        </a:solidFill>
                        <a:effectLst/>
                        <a:latin typeface="Arial" panose="020B0604020202020204" pitchFamily="34" charset="0"/>
                        <a:ea typeface="+mn-ea"/>
                        <a:cs typeface="+mn-cs"/>
                      </a:endParaRPr>
                    </a:p>
                    <a:p>
                      <a:pPr marL="0" algn="ctr" defTabSz="1219170" rtl="0" eaLnBrk="1" fontAlgn="ctr" latinLnBrk="0" hangingPunct="1"/>
                      <a:endParaRPr lang="en-US" sz="1400" b="1" i="0" u="none" strike="noStrike" kern="1200" dirty="0">
                        <a:solidFill>
                          <a:srgbClr val="000000"/>
                        </a:solidFill>
                        <a:effectLst/>
                        <a:latin typeface="Arial" panose="020B0604020202020204" pitchFamily="34" charset="0"/>
                        <a:ea typeface="+mn-ea"/>
                        <a:cs typeface="+mn-cs"/>
                      </a:endParaRPr>
                    </a:p>
                  </a:txBody>
                  <a:tcPr marL="7620" marR="7620" marT="7620" marB="0" anchor="ctr"/>
                </a:tc>
                <a:tc>
                  <a:txBody>
                    <a:bodyPr/>
                    <a:lstStyle/>
                    <a:p>
                      <a:pPr marL="0" algn="ctr" defTabSz="1219170" rtl="0" eaLnBrk="1" fontAlgn="ctr" latinLnBrk="0" hangingPunct="1"/>
                      <a:r>
                        <a:rPr lang="en-US" sz="1400" b="1" i="0" u="none" strike="noStrike" kern="1200" dirty="0">
                          <a:solidFill>
                            <a:srgbClr val="000000"/>
                          </a:solidFill>
                          <a:effectLst/>
                          <a:latin typeface="Arial" panose="020B0604020202020204" pitchFamily="34" charset="0"/>
                          <a:ea typeface="+mn-ea"/>
                          <a:cs typeface="+mn-cs"/>
                        </a:rPr>
                        <a:t>Location</a:t>
                      </a:r>
                    </a:p>
                  </a:txBody>
                  <a:tcPr marL="7620" marR="7620" marT="7620" marB="0" anchor="ctr"/>
                </a:tc>
                <a:tc>
                  <a:txBody>
                    <a:bodyPr/>
                    <a:lstStyle/>
                    <a:p>
                      <a:pPr marL="0" algn="ctr" defTabSz="1219170" rtl="0" eaLnBrk="1" fontAlgn="ctr" latinLnBrk="0" hangingPunct="1"/>
                      <a:r>
                        <a:rPr lang="en-US" sz="1400" b="1" i="0" u="none" strike="noStrike" kern="1200" dirty="0">
                          <a:solidFill>
                            <a:srgbClr val="000000"/>
                          </a:solidFill>
                          <a:effectLst/>
                          <a:latin typeface="Arial" panose="020B0604020202020204" pitchFamily="34" charset="0"/>
                          <a:ea typeface="+mn-ea"/>
                          <a:cs typeface="+mn-cs"/>
                        </a:rPr>
                        <a:t>Release dates</a:t>
                      </a:r>
                    </a:p>
                  </a:txBody>
                  <a:tcPr marL="7620" marR="7620" marT="7620" marB="0" anchor="ctr"/>
                </a:tc>
                <a:tc>
                  <a:txBody>
                    <a:bodyPr/>
                    <a:lstStyle/>
                    <a:p>
                      <a:pPr marL="0" algn="ctr" defTabSz="1219170" rtl="0" eaLnBrk="1" fontAlgn="ctr" latinLnBrk="0" hangingPunct="1"/>
                      <a:r>
                        <a:rPr lang="en-US" sz="1400" b="1" i="0" u="none" strike="noStrike" kern="1200" dirty="0">
                          <a:solidFill>
                            <a:srgbClr val="000000"/>
                          </a:solidFill>
                          <a:effectLst/>
                          <a:latin typeface="Arial" panose="020B0604020202020204" pitchFamily="34" charset="0"/>
                          <a:ea typeface="+mn-ea"/>
                          <a:cs typeface="+mn-cs"/>
                        </a:rPr>
                        <a:t>Other WGs (potential colocation)</a:t>
                      </a:r>
                    </a:p>
                  </a:txBody>
                  <a:tcPr marL="7620" marR="7620" marT="7620" marB="0" anchor="ctr"/>
                </a:tc>
                <a:extLst>
                  <a:ext uri="{0D108BD9-81ED-4DB2-BD59-A6C34878D82A}">
                    <a16:rowId xmlns:a16="http://schemas.microsoft.com/office/drawing/2014/main" val="257416517"/>
                  </a:ext>
                </a:extLst>
              </a:tr>
              <a:tr h="321146">
                <a:tc>
                  <a:txBody>
                    <a:bodyPr/>
                    <a:lstStyle/>
                    <a:p>
                      <a:pPr algn="ctr"/>
                      <a:r>
                        <a:rPr lang="en-US" altLang="zh-CN" sz="1400" b="1" dirty="0">
                          <a:latin typeface="+mn-lt"/>
                        </a:rPr>
                        <a:t>SA5#165</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9 Feb 2026 - 13 Feb 2026 </a:t>
                      </a:r>
                      <a:endParaRPr lang="zh-CN" altLang="en-US" sz="1400" kern="1200" dirty="0">
                        <a:solidFill>
                          <a:schemeClr val="dk1"/>
                        </a:solidFill>
                        <a:latin typeface="+mn-lt"/>
                        <a:ea typeface="+mn-ea"/>
                        <a:cs typeface="+mn-cs"/>
                      </a:endParaRPr>
                    </a:p>
                  </a:txBody>
                  <a:tcPr/>
                </a:tc>
                <a:tc>
                  <a:txBody>
                    <a:bodyPr/>
                    <a:lstStyle/>
                    <a:p>
                      <a:r>
                        <a:rPr lang="en-US" altLang="zh-CN" sz="1400" dirty="0"/>
                        <a:t>India</a:t>
                      </a:r>
                      <a:endParaRPr lang="zh-CN" altLang="en-US" sz="1400" dirty="0">
                        <a:latin typeface="+mn-lt"/>
                      </a:endParaRPr>
                    </a:p>
                  </a:txBody>
                  <a:tcPr/>
                </a:tc>
                <a:tc>
                  <a:txBody>
                    <a:bodyPr/>
                    <a:lstStyle/>
                    <a:p>
                      <a:endParaRPr lang="zh-CN" altLang="en-US" sz="1400" dirty="0">
                        <a:latin typeface="+mn-lt"/>
                      </a:endParaRPr>
                    </a:p>
                  </a:txBody>
                  <a:tcPr/>
                </a:tc>
                <a:tc>
                  <a:txBody>
                    <a:bodyPr/>
                    <a:lstStyle/>
                    <a:p>
                      <a:endParaRPr lang="zh-CN" altLang="en-US" sz="1400" dirty="0">
                        <a:latin typeface="+mn-lt"/>
                      </a:endParaRPr>
                    </a:p>
                  </a:txBody>
                  <a:tcPr/>
                </a:tc>
                <a:extLst>
                  <a:ext uri="{0D108BD9-81ED-4DB2-BD59-A6C34878D82A}">
                    <a16:rowId xmlns:a16="http://schemas.microsoft.com/office/drawing/2014/main" val="499267761"/>
                  </a:ext>
                </a:extLst>
              </a:tr>
              <a:tr h="321146">
                <a:tc>
                  <a:txBody>
                    <a:bodyPr/>
                    <a:lstStyle/>
                    <a:p>
                      <a:pPr algn="ctr"/>
                      <a:r>
                        <a:rPr lang="en-US" altLang="zh-CN" sz="1400" b="1" dirty="0">
                          <a:latin typeface="+mn-lt"/>
                        </a:rPr>
                        <a:t>SA#111</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9 Mar 2026 - 13 Mar 2026</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r>
                        <a:rPr lang="en-US" altLang="zh-CN" sz="1400" dirty="0"/>
                        <a:t>Japan</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1858617913"/>
                  </a:ext>
                </a:extLst>
              </a:tr>
              <a:tr h="26395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SA5#166</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13 Apr 2026 - 17 Apr 2026</a:t>
                      </a:r>
                      <a:endParaRPr lang="zh-CN" altLang="en-US" sz="1400" kern="1200" dirty="0">
                        <a:solidFill>
                          <a:schemeClr val="dk1"/>
                        </a:solidFill>
                        <a:latin typeface="+mn-lt"/>
                        <a:ea typeface="+mn-ea"/>
                        <a:cs typeface="+mn-cs"/>
                      </a:endParaRPr>
                    </a:p>
                  </a:txBody>
                  <a:tcPr/>
                </a:tc>
                <a:tc>
                  <a:txBody>
                    <a:bodyPr/>
                    <a:lstStyle/>
                    <a:p>
                      <a:r>
                        <a:rPr lang="en-US" altLang="zh-CN" sz="1400" b="0" dirty="0"/>
                        <a:t>Europe</a:t>
                      </a:r>
                      <a:endParaRPr lang="zh-CN" altLang="en-US" sz="1400" dirty="0">
                        <a:latin typeface="+mn-lt"/>
                      </a:endParaRPr>
                    </a:p>
                  </a:txBody>
                  <a:tcPr/>
                </a:tc>
                <a:tc>
                  <a:txBody>
                    <a:bodyPr/>
                    <a:lstStyle/>
                    <a:p>
                      <a:endParaRPr lang="zh-CN" altLang="en-US" sz="1400" dirty="0">
                        <a:latin typeface="+mn-lt"/>
                      </a:endParaRPr>
                    </a:p>
                  </a:txBody>
                  <a:tcPr/>
                </a:tc>
                <a:tc>
                  <a:txBody>
                    <a:bodyPr/>
                    <a:lstStyle/>
                    <a:p>
                      <a:endParaRPr lang="zh-CN" altLang="en-US" sz="1400" dirty="0">
                        <a:latin typeface="+mn-lt"/>
                      </a:endParaRPr>
                    </a:p>
                  </a:txBody>
                  <a:tcPr/>
                </a:tc>
                <a:extLst>
                  <a:ext uri="{0D108BD9-81ED-4DB2-BD59-A6C34878D82A}">
                    <a16:rowId xmlns:a16="http://schemas.microsoft.com/office/drawing/2014/main" val="3103087858"/>
                  </a:ext>
                </a:extLst>
              </a:tr>
              <a:tr h="26395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SA5#167</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18 May 2026 - 22 May 2026</a:t>
                      </a:r>
                      <a:endParaRPr lang="zh-CN" altLang="en-US" sz="1400" kern="1200" dirty="0">
                        <a:solidFill>
                          <a:schemeClr val="dk1"/>
                        </a:solidFill>
                        <a:latin typeface="+mn-lt"/>
                        <a:ea typeface="+mn-ea"/>
                        <a:cs typeface="+mn-cs"/>
                      </a:endParaRPr>
                    </a:p>
                  </a:txBody>
                  <a:tcPr/>
                </a:tc>
                <a:tc>
                  <a:txBody>
                    <a:bodyPr/>
                    <a:lstStyle/>
                    <a:p>
                      <a:r>
                        <a:rPr lang="en-US" altLang="zh-CN" sz="1400" b="0" dirty="0"/>
                        <a:t>China</a:t>
                      </a:r>
                      <a:endParaRPr lang="zh-CN" altLang="en-US" sz="1400" dirty="0">
                        <a:latin typeface="+mn-lt"/>
                      </a:endParaRPr>
                    </a:p>
                  </a:txBody>
                  <a:tcPr/>
                </a:tc>
                <a:tc>
                  <a:txBody>
                    <a:bodyPr/>
                    <a:lstStyle/>
                    <a:p>
                      <a:endParaRPr lang="zh-CN" altLang="en-US" sz="1400">
                        <a:latin typeface="+mn-lt"/>
                      </a:endParaRPr>
                    </a:p>
                  </a:txBody>
                  <a:tcPr/>
                </a:tc>
                <a:tc>
                  <a:txBody>
                    <a:bodyPr/>
                    <a:lstStyle/>
                    <a:p>
                      <a:endParaRPr lang="zh-CN" altLang="en-US" sz="1400" dirty="0">
                        <a:latin typeface="+mn-lt"/>
                      </a:endParaRPr>
                    </a:p>
                  </a:txBody>
                  <a:tcPr/>
                </a:tc>
                <a:extLst>
                  <a:ext uri="{0D108BD9-81ED-4DB2-BD59-A6C34878D82A}">
                    <a16:rowId xmlns:a16="http://schemas.microsoft.com/office/drawing/2014/main" val="4082371747"/>
                  </a:ext>
                </a:extLst>
              </a:tr>
              <a:tr h="263956">
                <a:tc>
                  <a:txBody>
                    <a:bodyPr/>
                    <a:lstStyle/>
                    <a:p>
                      <a:pPr algn="ctr"/>
                      <a:r>
                        <a:rPr lang="en-US" altLang="zh-CN" sz="1400" b="1" dirty="0">
                          <a:latin typeface="+mn-lt"/>
                        </a:rPr>
                        <a:t>SA#112</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08 Jun 2026 - 12 Jun 2026</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b="0" dirty="0">
                          <a:sym typeface="Wingdings" pitchFamily="2" charset="2"/>
                        </a:rPr>
                        <a:t>Singapore</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2383619715"/>
                  </a:ext>
                </a:extLst>
              </a:tr>
              <a:tr h="265180">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SA5#168</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24 Aug 2026 - 28 Aug 2026 </a:t>
                      </a:r>
                      <a:endParaRPr lang="zh-CN" altLang="en-US" sz="1400" kern="1200" dirty="0">
                        <a:solidFill>
                          <a:schemeClr val="dk1"/>
                        </a:solidFill>
                        <a:latin typeface="+mn-lt"/>
                        <a:ea typeface="+mn-ea"/>
                        <a:cs typeface="+mn-cs"/>
                      </a:endParaRPr>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b="0" dirty="0"/>
                        <a:t>Europe</a:t>
                      </a:r>
                      <a:endParaRPr lang="zh-CN" altLang="en-US" sz="1400" dirty="0">
                        <a:latin typeface="+mn-lt"/>
                      </a:endParaRPr>
                    </a:p>
                  </a:txBody>
                  <a:tcPr/>
                </a:tc>
                <a:tc>
                  <a:txBody>
                    <a:bodyPr/>
                    <a:lstStyle/>
                    <a:p>
                      <a:endParaRPr lang="zh-CN" altLang="en-US" sz="1400" dirty="0">
                        <a:latin typeface="+mn-lt"/>
                      </a:endParaRPr>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en-US" sz="1400" dirty="0">
                        <a:latin typeface="+mn-lt"/>
                      </a:endParaRPr>
                    </a:p>
                  </a:txBody>
                  <a:tcPr/>
                </a:tc>
                <a:extLst>
                  <a:ext uri="{0D108BD9-81ED-4DB2-BD59-A6C34878D82A}">
                    <a16:rowId xmlns:a16="http://schemas.microsoft.com/office/drawing/2014/main" val="294041893"/>
                  </a:ext>
                </a:extLst>
              </a:tr>
              <a:tr h="268113">
                <a:tc>
                  <a:txBody>
                    <a:bodyPr/>
                    <a:lstStyle/>
                    <a:p>
                      <a:pPr algn="ctr"/>
                      <a:r>
                        <a:rPr lang="en-US" altLang="zh-CN" sz="1400" b="1" dirty="0">
                          <a:latin typeface="+mn-lt"/>
                        </a:rPr>
                        <a:t>SA#113</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14 Sep 2026 - 18 Sep 2026</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r>
                        <a:rPr lang="en-US" altLang="zh-CN" sz="1400" dirty="0"/>
                        <a:t>Europe</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3989188346"/>
                  </a:ext>
                </a:extLst>
              </a:tr>
              <a:tr h="32114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SA5#169</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12 Oct 2026 - 16 Oct 2026</a:t>
                      </a:r>
                      <a:endParaRPr lang="zh-CN" altLang="en-US" sz="1400" kern="1200" dirty="0">
                        <a:solidFill>
                          <a:schemeClr val="dk1"/>
                        </a:solidFill>
                        <a:latin typeface="+mn-lt"/>
                        <a:ea typeface="+mn-ea"/>
                        <a:cs typeface="+mn-cs"/>
                      </a:endParaRPr>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dirty="0"/>
                        <a:t>Europe</a:t>
                      </a:r>
                      <a:endParaRPr lang="zh-CN" altLang="en-US" sz="1400" dirty="0">
                        <a:latin typeface="+mn-lt"/>
                      </a:endParaRPr>
                    </a:p>
                  </a:txBody>
                  <a:tcPr/>
                </a:tc>
                <a:tc>
                  <a:txBody>
                    <a:bodyPr/>
                    <a:lstStyle/>
                    <a:p>
                      <a:endParaRPr lang="zh-CN" altLang="en-US" sz="1400">
                        <a:latin typeface="+mn-lt"/>
                      </a:endParaRPr>
                    </a:p>
                  </a:txBody>
                  <a:tcPr/>
                </a:tc>
                <a:tc>
                  <a:txBody>
                    <a:bodyPr/>
                    <a:lstStyle/>
                    <a:p>
                      <a:endParaRPr lang="zh-CN" altLang="en-US" sz="1400" dirty="0">
                        <a:latin typeface="+mn-lt"/>
                      </a:endParaRPr>
                    </a:p>
                  </a:txBody>
                  <a:tcPr/>
                </a:tc>
                <a:extLst>
                  <a:ext uri="{0D108BD9-81ED-4DB2-BD59-A6C34878D82A}">
                    <a16:rowId xmlns:a16="http://schemas.microsoft.com/office/drawing/2014/main" val="882707792"/>
                  </a:ext>
                </a:extLst>
              </a:tr>
              <a:tr h="32114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SA5#170</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16 Nov 2026 - 20 Nov 2026</a:t>
                      </a:r>
                      <a:endParaRPr lang="zh-CN" altLang="en-US" sz="1400" kern="1200" dirty="0">
                        <a:solidFill>
                          <a:schemeClr val="dk1"/>
                        </a:solidFill>
                        <a:latin typeface="+mn-lt"/>
                        <a:ea typeface="+mn-ea"/>
                        <a:cs typeface="+mn-cs"/>
                      </a:endParaRPr>
                    </a:p>
                  </a:txBody>
                  <a:tcPr/>
                </a:tc>
                <a:tc>
                  <a:txBody>
                    <a:bodyPr/>
                    <a:lstStyle/>
                    <a:p>
                      <a:r>
                        <a:rPr lang="en-US" altLang="zh-CN" sz="1400" dirty="0"/>
                        <a:t>North America</a:t>
                      </a:r>
                      <a:endParaRPr lang="zh-CN" altLang="en-US" sz="1400" dirty="0">
                        <a:latin typeface="+mn-lt"/>
                      </a:endParaRPr>
                    </a:p>
                  </a:txBody>
                  <a:tcPr/>
                </a:tc>
                <a:tc>
                  <a:txBody>
                    <a:bodyPr/>
                    <a:lstStyle/>
                    <a:p>
                      <a:endParaRPr lang="zh-CN" altLang="en-US" sz="1400">
                        <a:latin typeface="+mn-lt"/>
                      </a:endParaRPr>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en-US" sz="1400" dirty="0">
                        <a:latin typeface="+mn-lt"/>
                      </a:endParaRPr>
                    </a:p>
                  </a:txBody>
                  <a:tcPr/>
                </a:tc>
                <a:extLst>
                  <a:ext uri="{0D108BD9-81ED-4DB2-BD59-A6C34878D82A}">
                    <a16:rowId xmlns:a16="http://schemas.microsoft.com/office/drawing/2014/main" val="3748246202"/>
                  </a:ext>
                </a:extLst>
              </a:tr>
              <a:tr h="321146">
                <a:tc>
                  <a:txBody>
                    <a:bodyPr/>
                    <a:lstStyle/>
                    <a:p>
                      <a:pPr algn="ctr"/>
                      <a:r>
                        <a:rPr lang="en-US" altLang="zh-CN" sz="1400" b="1" dirty="0">
                          <a:latin typeface="+mn-lt"/>
                        </a:rPr>
                        <a:t>SA#114</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07 Dec 2026 - 11 Dec 2026</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dirty="0"/>
                        <a:t>North America</a:t>
                      </a:r>
                      <a:endParaRPr lang="zh-CN" altLang="en-US" sz="1400" dirty="0">
                        <a:latin typeface="+mn-lt"/>
                      </a:endParaRPr>
                    </a:p>
                  </a:txBody>
                  <a:tcPr>
                    <a:solidFill>
                      <a:schemeClr val="accent6">
                        <a:lumMod val="40000"/>
                        <a:lumOff val="60000"/>
                      </a:schemeClr>
                    </a:solidFill>
                  </a:tcPr>
                </a:tc>
                <a:tc>
                  <a:txBody>
                    <a:bodyPr/>
                    <a:lstStyle/>
                    <a:p>
                      <a:endParaRPr lang="zh-CN" altLang="en-US" sz="140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407635465"/>
                  </a:ext>
                </a:extLst>
              </a:tr>
            </a:tbl>
          </a:graphicData>
        </a:graphic>
      </p:graphicFrame>
      <p:sp>
        <p:nvSpPr>
          <p:cNvPr id="10" name="Title 1">
            <a:extLst>
              <a:ext uri="{FF2B5EF4-FFF2-40B4-BE49-F238E27FC236}">
                <a16:creationId xmlns:a16="http://schemas.microsoft.com/office/drawing/2014/main" id="{7F086B7F-8582-46A7-98CD-554523625D74}"/>
              </a:ext>
            </a:extLst>
          </p:cNvPr>
          <p:cNvSpPr txBox="1">
            <a:spLocks/>
          </p:cNvSpPr>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kern="0" dirty="0"/>
              <a:t>3GPP SA &amp; SA5 meeting calendar (2026)</a:t>
            </a:r>
            <a:endParaRPr lang="zh-CN" altLang="en-US" kern="0" dirty="0"/>
          </a:p>
        </p:txBody>
      </p:sp>
    </p:spTree>
    <p:extLst>
      <p:ext uri="{BB962C8B-B14F-4D97-AF65-F5344CB8AC3E}">
        <p14:creationId xmlns:p14="http://schemas.microsoft.com/office/powerpoint/2010/main" val="2674670480"/>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AC06970-1428-47CE-BE78-2AA915EC8C2E}"/>
              </a:ext>
            </a:extLst>
          </p:cNvPr>
          <p:cNvSpPr txBox="1">
            <a:spLocks/>
          </p:cNvSpPr>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kern="0" dirty="0"/>
              <a:t>3GPP SA &amp; SA5 meeting calendar </a:t>
            </a:r>
          </a:p>
          <a:p>
            <a:r>
              <a:rPr lang="en-US" altLang="zh-CN" kern="0" dirty="0"/>
              <a:t>(2027 draft )</a:t>
            </a:r>
            <a:endParaRPr lang="zh-CN" altLang="en-US" kern="0" dirty="0"/>
          </a:p>
        </p:txBody>
      </p:sp>
      <p:graphicFrame>
        <p:nvGraphicFramePr>
          <p:cNvPr id="5" name="Object 4">
            <a:extLst>
              <a:ext uri="{FF2B5EF4-FFF2-40B4-BE49-F238E27FC236}">
                <a16:creationId xmlns:a16="http://schemas.microsoft.com/office/drawing/2014/main" id="{3144DBD5-9577-4A88-BAA3-8BF1D611377D}"/>
              </a:ext>
            </a:extLst>
          </p:cNvPr>
          <p:cNvGraphicFramePr>
            <a:graphicFrameLocks noChangeAspect="1"/>
          </p:cNvGraphicFramePr>
          <p:nvPr>
            <p:extLst>
              <p:ext uri="{D42A27DB-BD31-4B8C-83A1-F6EECF244321}">
                <p14:modId xmlns:p14="http://schemas.microsoft.com/office/powerpoint/2010/main" val="2868953745"/>
              </p:ext>
            </p:extLst>
          </p:nvPr>
        </p:nvGraphicFramePr>
        <p:xfrm>
          <a:off x="6221686" y="4016905"/>
          <a:ext cx="930275" cy="517525"/>
        </p:xfrm>
        <a:graphic>
          <a:graphicData uri="http://schemas.openxmlformats.org/presentationml/2006/ole">
            <mc:AlternateContent xmlns:mc="http://schemas.openxmlformats.org/markup-compatibility/2006">
              <mc:Choice xmlns:v="urn:schemas-microsoft-com:vml" Requires="v">
                <p:oleObj spid="_x0000_s1032" name="包装程序外壳对象" showAsIcon="1" r:id="rId3" imgW="929614" imgH="518269" progId="Package">
                  <p:embed/>
                </p:oleObj>
              </mc:Choice>
              <mc:Fallback>
                <p:oleObj name="包装程序外壳对象" showAsIcon="1" r:id="rId3" imgW="929614" imgH="518269" progId="Package">
                  <p:embed/>
                  <p:pic>
                    <p:nvPicPr>
                      <p:cNvPr id="0" name=""/>
                      <p:cNvPicPr/>
                      <p:nvPr/>
                    </p:nvPicPr>
                    <p:blipFill>
                      <a:blip r:embed="rId4"/>
                      <a:stretch>
                        <a:fillRect/>
                      </a:stretch>
                    </p:blipFill>
                    <p:spPr>
                      <a:xfrm>
                        <a:off x="6221686" y="4016905"/>
                        <a:ext cx="930275" cy="517525"/>
                      </a:xfrm>
                      <a:prstGeom prst="rect">
                        <a:avLst/>
                      </a:prstGeom>
                    </p:spPr>
                  </p:pic>
                </p:oleObj>
              </mc:Fallback>
            </mc:AlternateContent>
          </a:graphicData>
        </a:graphic>
      </p:graphicFrame>
      <p:sp>
        <p:nvSpPr>
          <p:cNvPr id="6" name="Rectangle 5">
            <a:extLst>
              <a:ext uri="{FF2B5EF4-FFF2-40B4-BE49-F238E27FC236}">
                <a16:creationId xmlns:a16="http://schemas.microsoft.com/office/drawing/2014/main" id="{671893A8-9591-4C32-8497-B7F011FFA377}"/>
              </a:ext>
            </a:extLst>
          </p:cNvPr>
          <p:cNvSpPr/>
          <p:nvPr/>
        </p:nvSpPr>
        <p:spPr>
          <a:xfrm>
            <a:off x="1240328" y="1963372"/>
            <a:ext cx="9962716" cy="1092607"/>
          </a:xfrm>
          <a:prstGeom prst="rect">
            <a:avLst/>
          </a:prstGeom>
        </p:spPr>
        <p:txBody>
          <a:bodyPr wrap="square">
            <a:spAutoFit/>
          </a:bodyPr>
          <a:lstStyle/>
          <a:p>
            <a:pPr marL="285750" indent="-285750">
              <a:buFont typeface="Wingdings" panose="05000000000000000000" pitchFamily="2" charset="2"/>
              <a:buChar char="Ø"/>
            </a:pPr>
            <a:r>
              <a:rPr lang="en-US" altLang="zh-CN" dirty="0"/>
              <a:t>Draft 2027 calendar attached is to be endorsed at SA#108</a:t>
            </a:r>
          </a:p>
          <a:p>
            <a:pPr marL="285750" indent="-285750">
              <a:buFont typeface="Wingdings" panose="05000000000000000000" pitchFamily="2" charset="2"/>
              <a:buChar char="Ø"/>
            </a:pPr>
            <a:r>
              <a:rPr lang="en-US" altLang="zh-CN" dirty="0"/>
              <a:t>A reminder from SA Chair: all SA WG meetings should be held during the same week and at a co-located venue. If a WG receives an offer from a company to host a meeting at a specific location, it must first be discussed at the TSG level. Only if there are no objections can this be forwarded to MHPG. In the past, we received several complaints about some SA WG meeting at different locations, which caused issues for companies with small delegations moving across WGs. The only exception to this is SA3-LI.</a:t>
            </a:r>
            <a:endParaRPr lang="zh-CN" altLang="en-US" dirty="0"/>
          </a:p>
        </p:txBody>
      </p:sp>
    </p:spTree>
    <p:extLst>
      <p:ext uri="{BB962C8B-B14F-4D97-AF65-F5344CB8AC3E}">
        <p14:creationId xmlns:p14="http://schemas.microsoft.com/office/powerpoint/2010/main" val="75981975"/>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FB5833-9CDC-412F-AFB7-C1CCC7C6ADE1}"/>
              </a:ext>
            </a:extLst>
          </p:cNvPr>
          <p:cNvSpPr>
            <a:spLocks noGrp="1"/>
          </p:cNvSpPr>
          <p:nvPr>
            <p:ph type="title"/>
          </p:nvPr>
        </p:nvSpPr>
        <p:spPr>
          <a:xfrm>
            <a:off x="492697" y="228600"/>
            <a:ext cx="9262492" cy="1143000"/>
          </a:xfrm>
        </p:spPr>
        <p:txBody>
          <a:bodyPr/>
          <a:lstStyle/>
          <a:p>
            <a:r>
              <a:rPr lang="en-US" altLang="zh-CN" dirty="0"/>
              <a:t>Joint workshop 2025 (open for proposals)</a:t>
            </a:r>
            <a:endParaRPr lang="zh-CN" altLang="en-US" dirty="0"/>
          </a:p>
        </p:txBody>
      </p:sp>
      <p:graphicFrame>
        <p:nvGraphicFramePr>
          <p:cNvPr id="6" name="Table 5">
            <a:extLst>
              <a:ext uri="{FF2B5EF4-FFF2-40B4-BE49-F238E27FC236}">
                <a16:creationId xmlns:a16="http://schemas.microsoft.com/office/drawing/2014/main" id="{CB09B2BC-5027-4889-AE75-7C4609697BD3}"/>
              </a:ext>
            </a:extLst>
          </p:cNvPr>
          <p:cNvGraphicFramePr>
            <a:graphicFrameLocks noGrp="1"/>
          </p:cNvGraphicFramePr>
          <p:nvPr>
            <p:extLst>
              <p:ext uri="{D42A27DB-BD31-4B8C-83A1-F6EECF244321}">
                <p14:modId xmlns:p14="http://schemas.microsoft.com/office/powerpoint/2010/main" val="3848793882"/>
              </p:ext>
            </p:extLst>
          </p:nvPr>
        </p:nvGraphicFramePr>
        <p:xfrm>
          <a:off x="492696" y="1328840"/>
          <a:ext cx="11206608" cy="2750820"/>
        </p:xfrm>
        <a:graphic>
          <a:graphicData uri="http://schemas.openxmlformats.org/drawingml/2006/table">
            <a:tbl>
              <a:tblPr firstRow="1" bandRow="1">
                <a:tableStyleId>{5C22544A-7EE6-4342-B048-85BDC9FD1C3A}</a:tableStyleId>
              </a:tblPr>
              <a:tblGrid>
                <a:gridCol w="1510021">
                  <a:extLst>
                    <a:ext uri="{9D8B030D-6E8A-4147-A177-3AD203B41FA5}">
                      <a16:colId xmlns:a16="http://schemas.microsoft.com/office/drawing/2014/main" val="2373675325"/>
                    </a:ext>
                  </a:extLst>
                </a:gridCol>
                <a:gridCol w="1654883">
                  <a:extLst>
                    <a:ext uri="{9D8B030D-6E8A-4147-A177-3AD203B41FA5}">
                      <a16:colId xmlns:a16="http://schemas.microsoft.com/office/drawing/2014/main" val="4104691232"/>
                    </a:ext>
                  </a:extLst>
                </a:gridCol>
                <a:gridCol w="1719845">
                  <a:extLst>
                    <a:ext uri="{9D8B030D-6E8A-4147-A177-3AD203B41FA5}">
                      <a16:colId xmlns:a16="http://schemas.microsoft.com/office/drawing/2014/main" val="2918137847"/>
                    </a:ext>
                  </a:extLst>
                </a:gridCol>
                <a:gridCol w="6321859">
                  <a:extLst>
                    <a:ext uri="{9D8B030D-6E8A-4147-A177-3AD203B41FA5}">
                      <a16:colId xmlns:a16="http://schemas.microsoft.com/office/drawing/2014/main" val="4274560431"/>
                    </a:ext>
                  </a:extLst>
                </a:gridCol>
              </a:tblGrid>
              <a:tr h="278651">
                <a:tc>
                  <a:txBody>
                    <a:bodyPr/>
                    <a:lstStyle/>
                    <a:p>
                      <a:pPr marL="0" algn="ctr" defTabSz="1219170" rtl="0" eaLnBrk="1" fontAlgn="ctr" latinLnBrk="0" hangingPunct="1"/>
                      <a:r>
                        <a:rPr lang="en-US" altLang="zh-CN" sz="1400" b="1" i="0" u="none" strike="noStrike" kern="1200" dirty="0">
                          <a:solidFill>
                            <a:srgbClr val="000000"/>
                          </a:solidFill>
                          <a:effectLst/>
                          <a:latin typeface="Arial" panose="020B0604020202020204" pitchFamily="34" charset="0"/>
                          <a:ea typeface="+mn-ea"/>
                          <a:cs typeface="+mn-cs"/>
                        </a:rPr>
                        <a:t>Meeting info</a:t>
                      </a:r>
                      <a:endParaRPr lang="en-US" sz="1400" b="1" i="0" u="none" strike="noStrike" kern="1200" dirty="0">
                        <a:solidFill>
                          <a:srgbClr val="000000"/>
                        </a:solidFill>
                        <a:effectLst/>
                        <a:latin typeface="Arial" panose="020B0604020202020204" pitchFamily="34" charset="0"/>
                        <a:ea typeface="+mn-ea"/>
                        <a:cs typeface="+mn-cs"/>
                      </a:endParaRPr>
                    </a:p>
                  </a:txBody>
                  <a:tcPr marL="7620" marR="7620" marT="7620" marB="0" anchor="ct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endParaRPr lang="en-US" altLang="zh-CN" sz="1400" b="1" i="0" u="none" strike="noStrike" kern="1200" dirty="0">
                        <a:solidFill>
                          <a:srgbClr val="000000"/>
                        </a:solidFill>
                        <a:effectLst/>
                        <a:latin typeface="Arial" panose="020B0604020202020204" pitchFamily="34" charset="0"/>
                        <a:ea typeface="+mn-ea"/>
                        <a:cs typeface="+mn-cs"/>
                      </a:endParaRPr>
                    </a:p>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1400" b="1" i="0" u="none" strike="noStrike" kern="1200" dirty="0" err="1">
                          <a:solidFill>
                            <a:srgbClr val="000000"/>
                          </a:solidFill>
                          <a:effectLst/>
                          <a:latin typeface="Arial" panose="020B0604020202020204" pitchFamily="34" charset="0"/>
                          <a:ea typeface="+mn-ea"/>
                          <a:cs typeface="+mn-cs"/>
                        </a:rPr>
                        <a:t>DateTime</a:t>
                      </a:r>
                      <a:endParaRPr lang="en-US" altLang="zh-CN" sz="1400" b="1" i="0" u="none" strike="noStrike" kern="1200" dirty="0">
                        <a:solidFill>
                          <a:srgbClr val="000000"/>
                        </a:solidFill>
                        <a:effectLst/>
                        <a:latin typeface="Arial" panose="020B0604020202020204" pitchFamily="34" charset="0"/>
                        <a:ea typeface="+mn-ea"/>
                        <a:cs typeface="+mn-cs"/>
                      </a:endParaRPr>
                    </a:p>
                    <a:p>
                      <a:pPr marL="0" algn="ctr" defTabSz="1219170" rtl="0" eaLnBrk="1" fontAlgn="ctr" latinLnBrk="0" hangingPunct="1"/>
                      <a:endParaRPr lang="en-US" sz="1400" b="1" i="0" u="none" strike="noStrike" kern="1200" dirty="0">
                        <a:solidFill>
                          <a:srgbClr val="000000"/>
                        </a:solidFill>
                        <a:effectLst/>
                        <a:latin typeface="Arial" panose="020B0604020202020204" pitchFamily="34" charset="0"/>
                        <a:ea typeface="+mn-ea"/>
                        <a:cs typeface="+mn-cs"/>
                      </a:endParaRPr>
                    </a:p>
                  </a:txBody>
                  <a:tcPr marL="7620" marR="7620" marT="7620" marB="0" anchor="ctr"/>
                </a:tc>
                <a:tc>
                  <a:txBody>
                    <a:bodyPr/>
                    <a:lstStyle/>
                    <a:p>
                      <a:pPr marL="0" algn="ctr" defTabSz="1219170" rtl="0" eaLnBrk="1" fontAlgn="ctr" latinLnBrk="0" hangingPunct="1"/>
                      <a:r>
                        <a:rPr lang="en-US" sz="1400" b="1" i="0" u="none" strike="noStrike" kern="1200" dirty="0">
                          <a:solidFill>
                            <a:srgbClr val="000000"/>
                          </a:solidFill>
                          <a:effectLst/>
                          <a:latin typeface="Arial" panose="020B0604020202020204" pitchFamily="34" charset="0"/>
                          <a:ea typeface="+mn-ea"/>
                          <a:cs typeface="+mn-cs"/>
                        </a:rPr>
                        <a:t>Location</a:t>
                      </a:r>
                    </a:p>
                  </a:txBody>
                  <a:tcPr marL="7620" marR="7620" marT="7620" marB="0" anchor="ctr"/>
                </a:tc>
                <a:tc>
                  <a:txBody>
                    <a:bodyPr/>
                    <a:lstStyle/>
                    <a:p>
                      <a:pPr marL="0" algn="ctr" defTabSz="1219170" rtl="0" eaLnBrk="1" fontAlgn="ctr" latinLnBrk="0" hangingPunct="1"/>
                      <a:r>
                        <a:rPr lang="en-US" sz="1400" b="1" i="0" u="none" strike="noStrike" kern="1200" dirty="0">
                          <a:solidFill>
                            <a:srgbClr val="000000"/>
                          </a:solidFill>
                          <a:effectLst/>
                          <a:latin typeface="Arial" panose="020B0604020202020204" pitchFamily="34" charset="0"/>
                          <a:ea typeface="+mn-ea"/>
                          <a:cs typeface="+mn-cs"/>
                        </a:rPr>
                        <a:t>Planned topics</a:t>
                      </a:r>
                    </a:p>
                  </a:txBody>
                  <a:tcPr marL="7620" marR="7620" marT="7620" marB="0" anchor="ctr"/>
                </a:tc>
                <a:extLst>
                  <a:ext uri="{0D108BD9-81ED-4DB2-BD59-A6C34878D82A}">
                    <a16:rowId xmlns:a16="http://schemas.microsoft.com/office/drawing/2014/main" val="4225941431"/>
                  </a:ext>
                </a:extLst>
              </a:tr>
              <a:tr h="503861">
                <a:tc>
                  <a:txBody>
                    <a:bodyPr/>
                    <a:lstStyle/>
                    <a:p>
                      <a:pPr algn="ctr"/>
                      <a:r>
                        <a:rPr lang="en-US" altLang="zh-CN" sz="1400" b="1" dirty="0">
                          <a:latin typeface="+mn-lt"/>
                        </a:rPr>
                        <a:t>Joint meeting with ETSI ISG ZSM</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Planned </a:t>
                      </a:r>
                    </a:p>
                    <a:p>
                      <a:pPr marL="0" algn="l" defTabSz="1219170" rtl="0" eaLnBrk="1" latinLnBrk="0" hangingPunct="1"/>
                      <a:r>
                        <a:rPr lang="en-US" altLang="zh-CN" sz="1400" kern="1200" dirty="0">
                          <a:solidFill>
                            <a:schemeClr val="dk1"/>
                          </a:solidFill>
                          <a:highlight>
                            <a:srgbClr val="FFFF00"/>
                          </a:highlight>
                          <a:latin typeface="+mn-lt"/>
                          <a:ea typeface="+mn-ea"/>
                          <a:cs typeface="+mn-cs"/>
                        </a:rPr>
                        <a:t>3</a:t>
                      </a:r>
                      <a:r>
                        <a:rPr lang="en-US" altLang="zh-CN" sz="1400" kern="1200" baseline="30000" dirty="0">
                          <a:solidFill>
                            <a:schemeClr val="dk1"/>
                          </a:solidFill>
                          <a:highlight>
                            <a:srgbClr val="FFFF00"/>
                          </a:highlight>
                          <a:latin typeface="+mn-lt"/>
                          <a:ea typeface="+mn-ea"/>
                          <a:cs typeface="+mn-cs"/>
                        </a:rPr>
                        <a:t>rd</a:t>
                      </a:r>
                      <a:r>
                        <a:rPr lang="en-US" altLang="zh-CN" sz="1400" kern="1200" dirty="0">
                          <a:solidFill>
                            <a:schemeClr val="dk1"/>
                          </a:solidFill>
                          <a:highlight>
                            <a:srgbClr val="FFFF00"/>
                          </a:highlight>
                          <a:latin typeface="+mn-lt"/>
                          <a:ea typeface="+mn-ea"/>
                          <a:cs typeface="+mn-cs"/>
                        </a:rPr>
                        <a:t> July 2025 13:00 UTC - 15:00 UTC </a:t>
                      </a:r>
                      <a:endParaRPr lang="zh-CN" altLang="en-US" sz="1400" kern="1200" dirty="0">
                        <a:solidFill>
                          <a:schemeClr val="dk1"/>
                        </a:solidFill>
                        <a:highlight>
                          <a:srgbClr val="FFFF00"/>
                        </a:highlight>
                        <a:latin typeface="+mn-lt"/>
                        <a:ea typeface="+mn-ea"/>
                        <a:cs typeface="+mn-cs"/>
                      </a:endParaRPr>
                    </a:p>
                  </a:txBody>
                  <a:tcPr/>
                </a:tc>
                <a:tc>
                  <a:txBody>
                    <a:bodyPr/>
                    <a:lstStyle/>
                    <a:p>
                      <a:r>
                        <a:rPr lang="en-US" altLang="zh-CN" sz="1400" dirty="0">
                          <a:latin typeface="+mn-lt"/>
                        </a:rPr>
                        <a:t>online</a:t>
                      </a:r>
                      <a:endParaRPr lang="zh-CN" altLang="en-US" sz="1400" dirty="0">
                        <a:latin typeface="+mn-lt"/>
                      </a:endParaRPr>
                    </a:p>
                  </a:txBody>
                  <a:tcPr/>
                </a:tc>
                <a:tc>
                  <a:txBody>
                    <a:bodyPr/>
                    <a:lstStyle/>
                    <a:p>
                      <a:pPr marL="285750" indent="-285750">
                        <a:buFont typeface="Wingdings" panose="05000000000000000000" pitchFamily="2" charset="2"/>
                        <a:buChar char="Ø"/>
                      </a:pPr>
                      <a:r>
                        <a:rPr lang="en-US" altLang="zh-CN" sz="1400" dirty="0">
                          <a:latin typeface="+mn-lt"/>
                        </a:rPr>
                        <a:t>Management of Network Digital Twin (20 min)</a:t>
                      </a:r>
                    </a:p>
                    <a:p>
                      <a:pPr marL="285750" indent="-285750">
                        <a:buFont typeface="Wingdings" panose="05000000000000000000" pitchFamily="2" charset="2"/>
                        <a:buChar char="Ø"/>
                      </a:pPr>
                      <a:r>
                        <a:rPr lang="en-US" altLang="zh-CN" sz="1400" dirty="0">
                          <a:latin typeface="+mn-lt"/>
                        </a:rPr>
                        <a:t>AI/ML management (20 min)</a:t>
                      </a:r>
                    </a:p>
                    <a:p>
                      <a:pPr marL="285750" indent="-285750">
                        <a:buFont typeface="Wingdings" panose="05000000000000000000" pitchFamily="2" charset="2"/>
                        <a:buChar char="Ø"/>
                      </a:pPr>
                      <a:r>
                        <a:rPr lang="en-US" altLang="zh-CN" sz="1400" dirty="0">
                          <a:latin typeface="+mn-lt"/>
                        </a:rPr>
                        <a:t>Intent-driven Management Services (20 min)</a:t>
                      </a:r>
                    </a:p>
                    <a:p>
                      <a:pPr marL="285750" indent="-285750">
                        <a:buFont typeface="Wingdings" panose="05000000000000000000" pitchFamily="2" charset="2"/>
                        <a:buChar char="Ø"/>
                      </a:pPr>
                      <a:r>
                        <a:rPr lang="en-US" altLang="zh-CN" sz="1400" dirty="0">
                          <a:latin typeface="+mn-lt"/>
                        </a:rPr>
                        <a:t>Autonomous Agents (20 min)</a:t>
                      </a:r>
                    </a:p>
                    <a:p>
                      <a:pPr marL="285750" indent="-285750">
                        <a:buFont typeface="Wingdings" panose="05000000000000000000" pitchFamily="2" charset="2"/>
                        <a:buChar char="Ø"/>
                      </a:pPr>
                      <a:r>
                        <a:rPr lang="en-US" altLang="zh-CN" sz="1400" dirty="0">
                          <a:latin typeface="+mn-lt"/>
                        </a:rPr>
                        <a:t>ZSM </a:t>
                      </a:r>
                      <a:r>
                        <a:rPr lang="en-US" altLang="zh-CN" sz="1400" dirty="0" err="1">
                          <a:latin typeface="+mn-lt"/>
                        </a:rPr>
                        <a:t>PoCs</a:t>
                      </a:r>
                      <a:r>
                        <a:rPr lang="en-US" altLang="zh-CN" sz="1400" dirty="0">
                          <a:latin typeface="+mn-lt"/>
                        </a:rPr>
                        <a:t> (20 min)</a:t>
                      </a:r>
                    </a:p>
                    <a:p>
                      <a:pPr marL="285750" indent="-285750">
                        <a:buFont typeface="Wingdings" panose="05000000000000000000" pitchFamily="2" charset="2"/>
                        <a:buChar char="Ø"/>
                      </a:pPr>
                      <a:r>
                        <a:rPr lang="en-US" altLang="zh-CN" sz="1400" dirty="0">
                          <a:latin typeface="+mn-lt"/>
                        </a:rPr>
                        <a:t>Open discussion (15 min)</a:t>
                      </a:r>
                    </a:p>
                  </a:txBody>
                  <a:tcPr/>
                </a:tc>
                <a:extLst>
                  <a:ext uri="{0D108BD9-81ED-4DB2-BD59-A6C34878D82A}">
                    <a16:rowId xmlns:a16="http://schemas.microsoft.com/office/drawing/2014/main" val="2011639871"/>
                  </a:ext>
                </a:extLst>
              </a:tr>
              <a:tr h="503861">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Joint meeting with ETSI ISG NFV</a:t>
                      </a:r>
                      <a:endParaRPr lang="zh-CN" altLang="en-US" sz="1400" b="1" dirty="0">
                        <a:latin typeface="+mn-lt"/>
                      </a:endParaRPr>
                    </a:p>
                    <a:p>
                      <a:pPr algn="ct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Planned </a:t>
                      </a:r>
                      <a:r>
                        <a:rPr lang="en-US" altLang="zh-CN" sz="1400" kern="1200">
                          <a:solidFill>
                            <a:schemeClr val="dk1"/>
                          </a:solidFill>
                          <a:latin typeface="+mn-lt"/>
                          <a:ea typeface="+mn-ea"/>
                          <a:cs typeface="+mn-cs"/>
                        </a:rPr>
                        <a:t>in September,2025</a:t>
                      </a:r>
                      <a:endParaRPr lang="zh-CN" altLang="en-US" sz="1400" kern="1200" dirty="0">
                        <a:solidFill>
                          <a:schemeClr val="dk1"/>
                        </a:solidFill>
                        <a:latin typeface="+mn-lt"/>
                        <a:ea typeface="+mn-ea"/>
                        <a:cs typeface="+mn-cs"/>
                      </a:endParaRPr>
                    </a:p>
                  </a:txBody>
                  <a:tcPr/>
                </a:tc>
                <a:tc>
                  <a:txBody>
                    <a:bodyPr/>
                    <a:lstStyle/>
                    <a:p>
                      <a:r>
                        <a:rPr lang="en-US" altLang="zh-CN" sz="1400" dirty="0">
                          <a:latin typeface="+mn-lt"/>
                        </a:rPr>
                        <a:t>online</a:t>
                      </a:r>
                      <a:endParaRPr lang="zh-CN" altLang="en-US" sz="1400" dirty="0">
                        <a:latin typeface="+mn-lt"/>
                      </a:endParaRPr>
                    </a:p>
                  </a:txBody>
                  <a:tcPr/>
                </a:tc>
                <a:tc>
                  <a:txBody>
                    <a:bodyPr/>
                    <a:lstStyle/>
                    <a:p>
                      <a:r>
                        <a:rPr lang="en-US" altLang="zh-CN" sz="1400" dirty="0">
                          <a:latin typeface="+mn-lt"/>
                        </a:rPr>
                        <a:t>TBD</a:t>
                      </a:r>
                      <a:endParaRPr lang="zh-CN" altLang="en-US" sz="1400" dirty="0">
                        <a:latin typeface="+mn-lt"/>
                      </a:endParaRPr>
                    </a:p>
                  </a:txBody>
                  <a:tcPr/>
                </a:tc>
                <a:extLst>
                  <a:ext uri="{0D108BD9-81ED-4DB2-BD59-A6C34878D82A}">
                    <a16:rowId xmlns:a16="http://schemas.microsoft.com/office/drawing/2014/main" val="2223128063"/>
                  </a:ext>
                </a:extLst>
              </a:tr>
            </a:tbl>
          </a:graphicData>
        </a:graphic>
      </p:graphicFrame>
    </p:spTree>
    <p:extLst>
      <p:ext uri="{BB962C8B-B14F-4D97-AF65-F5344CB8AC3E}">
        <p14:creationId xmlns:p14="http://schemas.microsoft.com/office/powerpoint/2010/main" val="4007579519"/>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96509" y="2650441"/>
            <a:ext cx="4008341" cy="519616"/>
          </a:xfrm>
        </p:spPr>
        <p:txBody>
          <a:bodyPr/>
          <a:lstStyle/>
          <a:p>
            <a:r>
              <a:rPr lang="sv-SE" sz="6000" dirty="0" err="1"/>
              <a:t>Thank</a:t>
            </a:r>
            <a:r>
              <a:rPr lang="sv-SE" sz="6000" dirty="0"/>
              <a:t> </a:t>
            </a:r>
            <a:r>
              <a:rPr lang="sv-SE" sz="6000" dirty="0" err="1"/>
              <a:t>you</a:t>
            </a:r>
            <a:r>
              <a:rPr lang="sv-SE" sz="6000" dirty="0"/>
              <a:t>!</a:t>
            </a:r>
          </a:p>
        </p:txBody>
      </p:sp>
    </p:spTree>
    <p:extLst>
      <p:ext uri="{BB962C8B-B14F-4D97-AF65-F5344CB8AC3E}">
        <p14:creationId xmlns:p14="http://schemas.microsoft.com/office/powerpoint/2010/main" val="204069587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13C568A-0C46-4592-BB68-CDB41342D77A}">
  <ds:schemaRefs>
    <ds:schemaRef ds:uri="http://schemas.microsoft.com/office/2006/documentManagement/types"/>
    <ds:schemaRef ds:uri="6f846979-0e6f-42ff-8b87-e1893efeda99"/>
    <ds:schemaRef ds:uri="http://schemas.microsoft.com/office/2006/metadata/properties"/>
    <ds:schemaRef ds:uri="http://schemas.microsoft.com/office/infopath/2007/PartnerControls"/>
    <ds:schemaRef ds:uri="http://purl.org/dc/terms/"/>
    <ds:schemaRef ds:uri="http://purl.org/dc/elements/1.1/"/>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D8EFD60F-3529-4261-B094-766615A3369C}">
  <ds:schemaRefs>
    <ds:schemaRef ds:uri="http://schemas.microsoft.com/sharepoint/v3/contenttype/forms"/>
  </ds:schemaRefs>
</ds:datastoreItem>
</file>

<file path=customXml/itemProps3.xml><?xml version="1.0" encoding="utf-8"?>
<ds:datastoreItem xmlns:ds="http://schemas.openxmlformats.org/officeDocument/2006/customXml" ds:itemID="{CA0C5451-E459-4FFF-ABEC-04BA6559BC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12335</TotalTime>
  <Words>581</Words>
  <Application>Microsoft Office PowerPoint</Application>
  <PresentationFormat>Widescreen</PresentationFormat>
  <Paragraphs>115</Paragraphs>
  <Slides>6</Slides>
  <Notes>1</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6</vt:i4>
      </vt:variant>
    </vt:vector>
  </HeadingPairs>
  <TitlesOfParts>
    <vt:vector size="14" baseType="lpstr">
      <vt:lpstr>Arial </vt:lpstr>
      <vt:lpstr>宋体</vt:lpstr>
      <vt:lpstr>Arial</vt:lpstr>
      <vt:lpstr>Calibri</vt:lpstr>
      <vt:lpstr>Times New Roman</vt:lpstr>
      <vt:lpstr>Wingdings</vt:lpstr>
      <vt:lpstr>Office Theme</vt:lpstr>
      <vt:lpstr>包装程序外壳对象</vt:lpstr>
      <vt:lpstr>    SA5 meeting calendar    </vt:lpstr>
      <vt:lpstr>3GPP SA &amp; SA5 meeting calendar (2025)</vt:lpstr>
      <vt:lpstr>PowerPoint Presentation</vt:lpstr>
      <vt:lpstr>PowerPoint Presentation</vt:lpstr>
      <vt:lpstr>Joint workshop 2025 (open for proposals)</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0520</cp:lastModifiedBy>
  <cp:revision>804</cp:revision>
  <dcterms:created xsi:type="dcterms:W3CDTF">2019-03-13T01:38:36Z</dcterms:created>
  <dcterms:modified xsi:type="dcterms:W3CDTF">2025-05-20T10:14:57Z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(3)anw1F/1F5jiVy+jMIHqF03qXpYooiUrtgNYQBGYZ2DdoDsZXepZAq6FNVpDQQGRU04887Lvi
mJJ8pEsMl4BXOeSU+APYffyEWrEquN+K3AHo78PK0DftwZjtGD+c8rKHTgNp4ZgnhKasFp+a
3jVMapqsXA6HpZco5+v6z6uxH6Z2m3dd2cmL/pks+9jcSVGfStj80TnZ0nMjdm4jT8VxTE6u
FIkHIatBooRnPApkd1</vt:lpwstr>
  </property>
  <property fmtid="{D5CDD505-2E9C-101B-9397-08002B2CF9AE}" pid="4" name="_2015_ms_pID_7253431">
    <vt:lpwstr>MnCJgKS7Ze1ilqBdNygJSGsUrIgoQhyyjmGzOb1sTRP0QB4Iw4dfHa
7XhB81VyniGxGxGLvzZXx5Mav+ACHxYr653GO0dNtS2tME6Q2AtQ8141ntgG4DrOZKg6J0+3
hGnr6En9wk6Typc9fO/hG+0BadTefd+posOvTVROR8toVhDv/o4ASQW01GFbL4gZfYMQcmph
FtkFKYsuGpYynhPAoyHvmqNBiFCdBQZwiYTJ</vt:lpwstr>
  </property>
  <property fmtid="{D5CDD505-2E9C-101B-9397-08002B2CF9AE}" pid="5" name="_2015_ms_pID_7253432">
    <vt:lpwstr>Bg==</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1700623718</vt:lpwstr>
  </property>
</Properties>
</file>